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T Supermolot Condensed" panose="020B0604020202020204" charset="-52"/>
      <p:regular r:id="rId20"/>
    </p:embeddedFont>
    <p:embeddedFont>
      <p:font typeface="Intro Pro Bold" panose="020B0604020202020204" charset="-52"/>
      <p:regular r:id="rId21"/>
    </p:embeddedFont>
    <p:embeddedFont>
      <p:font typeface="TT Supermolot Neue Condensed Bold" panose="020B0604020202020204" charset="-52"/>
      <p:regular r:id="rId22"/>
    </p:embeddedFont>
    <p:embeddedFont>
      <p:font typeface="TT Supermolot Condensed Bold" panose="020B0604020202020204" charset="-52"/>
      <p:regular r:id="rId23"/>
    </p:embeddedFont>
    <p:embeddedFont>
      <p:font typeface="TT Supermolot Neue Condensed" panose="020B0604020202020204" charset="-5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2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svg"/><Relationship Id="rId4" Type="http://schemas.openxmlformats.org/officeDocument/2006/relationships/image" Target="../media/image22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>
            <a:off x="-958788" y="-4959288"/>
            <a:ext cx="20205576" cy="20205576"/>
          </a:xfrm>
          <a:custGeom>
            <a:avLst/>
            <a:gdLst/>
            <a:ahLst/>
            <a:cxnLst/>
            <a:rect l="l" t="t" r="r" b="b"/>
            <a:pathLst>
              <a:path w="20205576" h="20205576">
                <a:moveTo>
                  <a:pt x="20205576" y="7274007"/>
                </a:moveTo>
                <a:lnTo>
                  <a:pt x="7274007" y="20205576"/>
                </a:lnTo>
                <a:lnTo>
                  <a:pt x="0" y="12931569"/>
                </a:lnTo>
                <a:lnTo>
                  <a:pt x="12931569" y="0"/>
                </a:lnTo>
                <a:lnTo>
                  <a:pt x="20205576" y="7274007"/>
                </a:lnTo>
                <a:close/>
              </a:path>
            </a:pathLst>
          </a:custGeom>
          <a:blipFill>
            <a:blip r:embed="rId2"/>
            <a:stretch>
              <a:fillRect l="-37272" t="-14350" r="-6232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14610" y="997620"/>
            <a:ext cx="3673445" cy="1597949"/>
          </a:xfrm>
          <a:custGeom>
            <a:avLst/>
            <a:gdLst/>
            <a:ahLst/>
            <a:cxnLst/>
            <a:rect l="l" t="t" r="r" b="b"/>
            <a:pathLst>
              <a:path w="3673445" h="1597949">
                <a:moveTo>
                  <a:pt x="0" y="0"/>
                </a:moveTo>
                <a:lnTo>
                  <a:pt x="3673445" y="0"/>
                </a:lnTo>
                <a:lnTo>
                  <a:pt x="3673445" y="1597948"/>
                </a:lnTo>
                <a:lnTo>
                  <a:pt x="0" y="1597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7464276"/>
            <a:ext cx="1794024" cy="1794024"/>
          </a:xfrm>
          <a:custGeom>
            <a:avLst/>
            <a:gdLst/>
            <a:ahLst/>
            <a:cxnLst/>
            <a:rect l="l" t="t" r="r" b="b"/>
            <a:pathLst>
              <a:path w="1794024" h="1794024">
                <a:moveTo>
                  <a:pt x="0" y="0"/>
                </a:moveTo>
                <a:lnTo>
                  <a:pt x="1794024" y="0"/>
                </a:lnTo>
                <a:lnTo>
                  <a:pt x="1794024" y="1794024"/>
                </a:lnTo>
                <a:lnTo>
                  <a:pt x="0" y="17940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243366" y="3355597"/>
            <a:ext cx="9015934" cy="2868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6"/>
              </a:lnSpc>
            </a:pPr>
            <a:r>
              <a:rPr lang="en-US" sz="6737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ЦИФРОВИЗАЦИЯ СКЛАДСКОЙ</a:t>
            </a:r>
          </a:p>
          <a:p>
            <a:pPr algn="ctr">
              <a:lnSpc>
                <a:spcPts val="7546"/>
              </a:lnSpc>
            </a:pPr>
            <a:r>
              <a:rPr lang="en-US" sz="6737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ЛОГИСТИКИ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52970" y="7208792"/>
            <a:ext cx="8406330" cy="186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8"/>
              </a:lnSpc>
            </a:pPr>
            <a:r>
              <a:rPr lang="en-US" sz="2912" b="1" spc="361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Как автоматизация товарных потоков и внедрение мобильных решений трансформируют производственные предприятия Беларуси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72396"/>
            <a:ext cx="6700440" cy="110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44"/>
              </a:lnSpc>
            </a:pPr>
            <a:r>
              <a:rPr lang="en-US" sz="7892" b="1">
                <a:solidFill>
                  <a:srgbClr val="B4FC00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АКАДЕМИКА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74985" y="2065374"/>
            <a:ext cx="4942818" cy="946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1"/>
              </a:lnSpc>
            </a:pPr>
            <a:r>
              <a:rPr lang="en-US" sz="5522" b="1">
                <a:solidFill>
                  <a:srgbClr val="FFFFFF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1C:Центр ERP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49093" y="7541331"/>
            <a:ext cx="4522645" cy="1741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9"/>
              </a:lnSpc>
            </a:pPr>
            <a:r>
              <a:rPr lang="en-US" sz="4158" b="1">
                <a:solidFill>
                  <a:srgbClr val="B4FC00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АИК </a:t>
            </a:r>
          </a:p>
          <a:p>
            <a:pPr algn="l">
              <a:lnSpc>
                <a:spcPts val="4449"/>
              </a:lnSpc>
            </a:pPr>
            <a:r>
              <a:rPr lang="en-US" sz="4158" b="1">
                <a:solidFill>
                  <a:srgbClr val="FFFFFF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МобильНЫЙ </a:t>
            </a:r>
          </a:p>
          <a:p>
            <a:pPr algn="l">
              <a:lnSpc>
                <a:spcPts val="4449"/>
              </a:lnSpc>
            </a:pPr>
            <a:r>
              <a:rPr lang="en-US" sz="4158" b="1">
                <a:solidFill>
                  <a:srgbClr val="B4FC00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СКЛАД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42460" y="4170116"/>
            <a:ext cx="5407869" cy="219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9"/>
              </a:lnSpc>
            </a:pPr>
            <a:r>
              <a:rPr lang="en-US" sz="3999" b="1">
                <a:solidFill>
                  <a:srgbClr val="B4FC00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1С:ПРОГРАММЫ ДЛЯ</a:t>
            </a:r>
            <a:r>
              <a:rPr lang="en-US" sz="3999" b="1">
                <a:solidFill>
                  <a:srgbClr val="FFFFFF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 ЦИФРОВИЗАЦИИ </a:t>
            </a:r>
            <a:r>
              <a:rPr lang="en-US" sz="3999" b="1">
                <a:solidFill>
                  <a:srgbClr val="B4FC00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ПРОИЗВОДСТВА И СКЛАДА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 flipH="1">
            <a:off x="-958788" y="-4959288"/>
            <a:ext cx="20205576" cy="20205576"/>
          </a:xfrm>
          <a:custGeom>
            <a:avLst/>
            <a:gdLst/>
            <a:ahLst/>
            <a:cxnLst/>
            <a:rect l="l" t="t" r="r" b="b"/>
            <a:pathLst>
              <a:path w="20205576" h="20205576">
                <a:moveTo>
                  <a:pt x="7274007" y="20205576"/>
                </a:moveTo>
                <a:lnTo>
                  <a:pt x="20205576" y="7274007"/>
                </a:lnTo>
                <a:lnTo>
                  <a:pt x="12931569" y="0"/>
                </a:lnTo>
                <a:lnTo>
                  <a:pt x="0" y="12931569"/>
                </a:lnTo>
                <a:lnTo>
                  <a:pt x="7274007" y="20205576"/>
                </a:lnTo>
                <a:close/>
              </a:path>
            </a:pathLst>
          </a:custGeom>
          <a:blipFill>
            <a:blip r:embed="rId2"/>
            <a:stretch>
              <a:fillRect l="-37272" t="-14350" r="-6232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144000" y="2841669"/>
            <a:ext cx="8115300" cy="4891315"/>
            <a:chOff x="0" y="0"/>
            <a:chExt cx="2137363" cy="12882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7363" cy="1288248"/>
            </a:xfrm>
            <a:custGeom>
              <a:avLst/>
              <a:gdLst/>
              <a:ahLst/>
              <a:cxnLst/>
              <a:rect l="l" t="t" r="r" b="b"/>
              <a:pathLst>
                <a:path w="2137363" h="1288248">
                  <a:moveTo>
                    <a:pt x="0" y="0"/>
                  </a:moveTo>
                  <a:lnTo>
                    <a:pt x="2137363" y="0"/>
                  </a:lnTo>
                  <a:lnTo>
                    <a:pt x="2137363" y="1288248"/>
                  </a:lnTo>
                  <a:lnTo>
                    <a:pt x="0" y="12882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37363" cy="1345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-655183" y="702131"/>
            <a:ext cx="8950951" cy="0"/>
          </a:xfrm>
          <a:prstGeom prst="line">
            <a:avLst/>
          </a:prstGeom>
          <a:ln w="28575" cap="flat">
            <a:solidFill>
              <a:srgbClr val="B4F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8295769" y="396200"/>
            <a:ext cx="2655293" cy="391656"/>
          </a:xfrm>
          <a:custGeom>
            <a:avLst/>
            <a:gdLst/>
            <a:ahLst/>
            <a:cxnLst/>
            <a:rect l="l" t="t" r="r" b="b"/>
            <a:pathLst>
              <a:path w="2655293" h="391656">
                <a:moveTo>
                  <a:pt x="0" y="0"/>
                </a:moveTo>
                <a:lnTo>
                  <a:pt x="2655293" y="0"/>
                </a:lnTo>
                <a:lnTo>
                  <a:pt x="2655293" y="391656"/>
                </a:lnTo>
                <a:lnTo>
                  <a:pt x="0" y="391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944048"/>
            <a:ext cx="2188165" cy="1897621"/>
          </a:xfrm>
          <a:custGeom>
            <a:avLst/>
            <a:gdLst/>
            <a:ahLst/>
            <a:cxnLst/>
            <a:rect l="l" t="t" r="r" b="b"/>
            <a:pathLst>
              <a:path w="2188165" h="1897621">
                <a:moveTo>
                  <a:pt x="0" y="0"/>
                </a:moveTo>
                <a:lnTo>
                  <a:pt x="2188165" y="0"/>
                </a:lnTo>
                <a:lnTo>
                  <a:pt x="2188165" y="1897621"/>
                </a:lnTo>
                <a:lnTo>
                  <a:pt x="0" y="18976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553907" y="530742"/>
            <a:ext cx="3594444" cy="563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</a:pPr>
            <a:r>
              <a:rPr lang="en-US" sz="3305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“Нулевой пациент”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028608"/>
            <a:ext cx="7675249" cy="5161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b="1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Ситуация </a:t>
            </a:r>
            <a:r>
              <a:rPr lang="en-US" sz="3999" b="1">
                <a:solidFill>
                  <a:srgbClr val="FA7305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до старта</a:t>
            </a:r>
            <a:r>
              <a:rPr lang="en-US" sz="3999" b="1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 проекта: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B4FC00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Складские операции </a:t>
            </a: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велись в значительной степени </a:t>
            </a:r>
            <a:r>
              <a:rPr lang="en-US" sz="2799">
                <a:solidFill>
                  <a:srgbClr val="B4FC00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вручную</a:t>
            </a: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;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Частое </a:t>
            </a:r>
            <a:r>
              <a:rPr lang="en-US" sz="2799">
                <a:solidFill>
                  <a:srgbClr val="B4FC00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возникновение ошибок</a:t>
            </a: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и  пересорта;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B4FC00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Низкая скорость</a:t>
            </a: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выполнения операций;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Высокий риск человеческого фактора;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Стремительный рост объемов производства, не менее </a:t>
            </a:r>
            <a:r>
              <a:rPr lang="en-US" sz="2799">
                <a:solidFill>
                  <a:srgbClr val="B4FC00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стремительный рост</a:t>
            </a: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количества </a:t>
            </a:r>
            <a:r>
              <a:rPr lang="en-US" sz="2799">
                <a:solidFill>
                  <a:srgbClr val="B4FC00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ошибок</a:t>
            </a: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на складе.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FFFFFF"/>
              </a:solidFill>
              <a:latin typeface="TT Supermolot Neue Condensed"/>
              <a:ea typeface="TT Supermolot Neue Condensed"/>
              <a:cs typeface="TT Supermolot Neue Condensed"/>
              <a:sym typeface="TT Supermolot Neue Condense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420492" y="3028608"/>
            <a:ext cx="7472537" cy="4171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В результате внедрения  АИК: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Повысилась скорость выполнения складских операций;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Исключен</a:t>
            </a: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фактор “ключевого сотрудника”;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Минимизирован </a:t>
            </a: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человеческий фактор, снижена </a:t>
            </a: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вероятность ошибок и пересортов;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Эффективная работа</a:t>
            </a: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с крупными объемами данных и большими остатками;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53158" y="1279547"/>
            <a:ext cx="1018168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АИК</a:t>
            </a:r>
            <a:r>
              <a:rPr lang="en-US" sz="5000" b="1">
                <a:solidFill>
                  <a:srgbClr val="B4FC00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 </a:t>
            </a:r>
            <a:r>
              <a:rPr lang="en-US" sz="50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на</a:t>
            </a:r>
            <a:r>
              <a:rPr lang="en-US" sz="5000" b="1">
                <a:solidFill>
                  <a:srgbClr val="B4FC00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 Табачной фабрике</a:t>
            </a:r>
            <a:r>
              <a:rPr lang="en-US" sz="50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 «Неман»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94353" y="8588315"/>
            <a:ext cx="14452278" cy="1057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B4FC00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Что делает кейс уникальным:</a:t>
            </a:r>
            <a:r>
              <a:rPr lang="en-US" sz="30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 Решение продолжает работать без нашей поддержки. АИК не зависим от разработчика и может обслуживаться силами заказчика.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415456" y="389454"/>
            <a:ext cx="3442332" cy="126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АКАДЕМИКА</a:t>
            </a:r>
          </a:p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B4FC00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1C:ЦЕНТР ERP</a:t>
            </a:r>
          </a:p>
          <a:p>
            <a:pPr algn="ctr">
              <a:lnSpc>
                <a:spcPts val="2800"/>
              </a:lnSpc>
            </a:pPr>
            <a:r>
              <a:rPr lang="en-US" sz="2000" b="1" spc="86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ACADEMYKA.BY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>
            <a:off x="-958788" y="-4959288"/>
            <a:ext cx="20205576" cy="20205576"/>
          </a:xfrm>
          <a:custGeom>
            <a:avLst/>
            <a:gdLst/>
            <a:ahLst/>
            <a:cxnLst/>
            <a:rect l="l" t="t" r="r" b="b"/>
            <a:pathLst>
              <a:path w="20205576" h="20205576">
                <a:moveTo>
                  <a:pt x="20205576" y="7274007"/>
                </a:moveTo>
                <a:lnTo>
                  <a:pt x="7274007" y="20205576"/>
                </a:lnTo>
                <a:lnTo>
                  <a:pt x="0" y="12931569"/>
                </a:lnTo>
                <a:lnTo>
                  <a:pt x="12931569" y="0"/>
                </a:lnTo>
                <a:lnTo>
                  <a:pt x="20205576" y="7274007"/>
                </a:lnTo>
                <a:close/>
              </a:path>
            </a:pathLst>
          </a:custGeom>
          <a:blipFill>
            <a:blip r:embed="rId2"/>
            <a:stretch>
              <a:fillRect l="-37272" t="-14350" r="-6232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144000" y="2841669"/>
            <a:ext cx="8115300" cy="6973369"/>
            <a:chOff x="0" y="0"/>
            <a:chExt cx="2137363" cy="18366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7363" cy="1836607"/>
            </a:xfrm>
            <a:custGeom>
              <a:avLst/>
              <a:gdLst/>
              <a:ahLst/>
              <a:cxnLst/>
              <a:rect l="l" t="t" r="r" b="b"/>
              <a:pathLst>
                <a:path w="2137363" h="1836607">
                  <a:moveTo>
                    <a:pt x="0" y="0"/>
                  </a:moveTo>
                  <a:lnTo>
                    <a:pt x="2137363" y="0"/>
                  </a:lnTo>
                  <a:lnTo>
                    <a:pt x="2137363" y="1836607"/>
                  </a:lnTo>
                  <a:lnTo>
                    <a:pt x="0" y="183660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37363" cy="1893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-655183" y="702131"/>
            <a:ext cx="8950951" cy="0"/>
          </a:xfrm>
          <a:prstGeom prst="line">
            <a:avLst/>
          </a:prstGeom>
          <a:ln w="28575" cap="flat">
            <a:solidFill>
              <a:srgbClr val="B4F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8295769" y="396200"/>
            <a:ext cx="2655293" cy="391656"/>
          </a:xfrm>
          <a:custGeom>
            <a:avLst/>
            <a:gdLst/>
            <a:ahLst/>
            <a:cxnLst/>
            <a:rect l="l" t="t" r="r" b="b"/>
            <a:pathLst>
              <a:path w="2655293" h="391656">
                <a:moveTo>
                  <a:pt x="0" y="0"/>
                </a:moveTo>
                <a:lnTo>
                  <a:pt x="2655293" y="0"/>
                </a:lnTo>
                <a:lnTo>
                  <a:pt x="2655293" y="391656"/>
                </a:lnTo>
                <a:lnTo>
                  <a:pt x="0" y="391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944048"/>
            <a:ext cx="2188165" cy="1897621"/>
          </a:xfrm>
          <a:custGeom>
            <a:avLst/>
            <a:gdLst/>
            <a:ahLst/>
            <a:cxnLst/>
            <a:rect l="l" t="t" r="r" b="b"/>
            <a:pathLst>
              <a:path w="2188165" h="1897621">
                <a:moveTo>
                  <a:pt x="0" y="0"/>
                </a:moveTo>
                <a:lnTo>
                  <a:pt x="2188165" y="0"/>
                </a:lnTo>
                <a:lnTo>
                  <a:pt x="2188165" y="1897621"/>
                </a:lnTo>
                <a:lnTo>
                  <a:pt x="0" y="18976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655" b="-765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3032169"/>
            <a:ext cx="7675249" cy="565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b="1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Ситуация </a:t>
            </a:r>
            <a:r>
              <a:rPr lang="en-US" sz="3999" b="1">
                <a:solidFill>
                  <a:srgbClr val="FA7305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до старта</a:t>
            </a:r>
            <a:r>
              <a:rPr lang="en-US" sz="3999" b="1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 проекта: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Поступления не отслеживались в реальном времени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Недопоставки не фиксировались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Выдача материалов — без регистрации, списание по нормам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Фактические остатки не совпадали с учётом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Неизвестно местонахождение товаров на складе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Не учитывалась продукция в таре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Отгрузки по заказам контролировались вручную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FFFFFF"/>
              </a:solidFill>
              <a:latin typeface="TT Supermolot Neue Condensed"/>
              <a:ea typeface="TT Supermolot Neue Condensed"/>
              <a:cs typeface="TT Supermolot Neue Condensed"/>
              <a:sym typeface="TT Supermolot Neue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420492" y="3028608"/>
            <a:ext cx="7472537" cy="664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В результате внедрения  АИК: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Остатки отображаются в системе </a:t>
            </a: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в реальном времени;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Недопоставки фиксируются при расхождениях;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Документы в 1С</a:t>
            </a: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формируются </a:t>
            </a: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автоматически</a:t>
            </a: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при отгрузке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Сканирование упаковки показывает её состав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Учёт по</a:t>
            </a: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уникальным </a:t>
            </a: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штрихкодам</a:t>
            </a: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и маркировке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Учет изделий на тележке, 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Многоуровневая упаковка под клиента и регион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Автоматическое заполнение документов номенклатурой путем сканирования штрихкода тележки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53158" y="1489097"/>
            <a:ext cx="10181684" cy="1260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50"/>
              </a:lnSpc>
            </a:pPr>
            <a:r>
              <a:rPr lang="en-US" sz="50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АИК</a:t>
            </a:r>
            <a:r>
              <a:rPr lang="en-US" sz="5000" b="1">
                <a:solidFill>
                  <a:srgbClr val="B4FC00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 </a:t>
            </a:r>
            <a:r>
              <a:rPr lang="en-US" sz="50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на </a:t>
            </a:r>
            <a:r>
              <a:rPr lang="en-US" sz="5000" b="1">
                <a:solidFill>
                  <a:srgbClr val="B4FC00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заводе по производству </a:t>
            </a:r>
          </a:p>
          <a:p>
            <a:pPr algn="l">
              <a:lnSpc>
                <a:spcPts val="4850"/>
              </a:lnSpc>
            </a:pPr>
            <a:r>
              <a:rPr lang="en-US" sz="5000" b="1">
                <a:solidFill>
                  <a:srgbClr val="B4FC00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окон из ПВХ</a:t>
            </a:r>
            <a:r>
              <a:rPr lang="en-US" sz="50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 “Авансум”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8546691"/>
            <a:ext cx="7675249" cy="1057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B4FC00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Что делает кейс уникальным:</a:t>
            </a:r>
            <a:r>
              <a:rPr lang="en-US" sz="30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 Обеспечена прослеживаемость на всех этапах.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53907" y="530742"/>
            <a:ext cx="3594444" cy="563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</a:pPr>
            <a:r>
              <a:rPr lang="en-US" sz="3305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Кейс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415456" y="389454"/>
            <a:ext cx="3442332" cy="126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АКАДЕМИКА</a:t>
            </a:r>
          </a:p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B4FC00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1C:ЦЕНТР ERP</a:t>
            </a:r>
          </a:p>
          <a:p>
            <a:pPr algn="ctr">
              <a:lnSpc>
                <a:spcPts val="2800"/>
              </a:lnSpc>
            </a:pPr>
            <a:r>
              <a:rPr lang="en-US" sz="2000" b="1" spc="86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ACADEMYKA.BY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>
            <a:off x="-958788" y="-4959288"/>
            <a:ext cx="20205576" cy="20205576"/>
          </a:xfrm>
          <a:custGeom>
            <a:avLst/>
            <a:gdLst/>
            <a:ahLst/>
            <a:cxnLst/>
            <a:rect l="l" t="t" r="r" b="b"/>
            <a:pathLst>
              <a:path w="20205576" h="20205576">
                <a:moveTo>
                  <a:pt x="20205576" y="7274007"/>
                </a:moveTo>
                <a:lnTo>
                  <a:pt x="7274007" y="20205576"/>
                </a:lnTo>
                <a:lnTo>
                  <a:pt x="0" y="12931569"/>
                </a:lnTo>
                <a:lnTo>
                  <a:pt x="12931569" y="0"/>
                </a:lnTo>
                <a:lnTo>
                  <a:pt x="20205576" y="7274007"/>
                </a:lnTo>
                <a:close/>
              </a:path>
            </a:pathLst>
          </a:custGeom>
          <a:blipFill>
            <a:blip r:embed="rId2"/>
            <a:stretch>
              <a:fillRect l="-37272" t="-14350" r="-6232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144000" y="2841669"/>
            <a:ext cx="8115300" cy="6762416"/>
            <a:chOff x="0" y="0"/>
            <a:chExt cx="2137363" cy="17810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7363" cy="1781048"/>
            </a:xfrm>
            <a:custGeom>
              <a:avLst/>
              <a:gdLst/>
              <a:ahLst/>
              <a:cxnLst/>
              <a:rect l="l" t="t" r="r" b="b"/>
              <a:pathLst>
                <a:path w="2137363" h="1781048">
                  <a:moveTo>
                    <a:pt x="0" y="0"/>
                  </a:moveTo>
                  <a:lnTo>
                    <a:pt x="2137363" y="0"/>
                  </a:lnTo>
                  <a:lnTo>
                    <a:pt x="2137363" y="1781048"/>
                  </a:lnTo>
                  <a:lnTo>
                    <a:pt x="0" y="17810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37363" cy="1838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-655183" y="702131"/>
            <a:ext cx="8950951" cy="0"/>
          </a:xfrm>
          <a:prstGeom prst="line">
            <a:avLst/>
          </a:prstGeom>
          <a:ln w="28575" cap="flat">
            <a:solidFill>
              <a:srgbClr val="B4F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8295769" y="396200"/>
            <a:ext cx="2655293" cy="391656"/>
          </a:xfrm>
          <a:custGeom>
            <a:avLst/>
            <a:gdLst/>
            <a:ahLst/>
            <a:cxnLst/>
            <a:rect l="l" t="t" r="r" b="b"/>
            <a:pathLst>
              <a:path w="2655293" h="391656">
                <a:moveTo>
                  <a:pt x="0" y="0"/>
                </a:moveTo>
                <a:lnTo>
                  <a:pt x="2655293" y="0"/>
                </a:lnTo>
                <a:lnTo>
                  <a:pt x="2655293" y="391656"/>
                </a:lnTo>
                <a:lnTo>
                  <a:pt x="0" y="391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22098" y="944048"/>
            <a:ext cx="2607185" cy="1580119"/>
          </a:xfrm>
          <a:custGeom>
            <a:avLst/>
            <a:gdLst/>
            <a:ahLst/>
            <a:cxnLst/>
            <a:rect l="l" t="t" r="r" b="b"/>
            <a:pathLst>
              <a:path w="2607185" h="1580119">
                <a:moveTo>
                  <a:pt x="0" y="0"/>
                </a:moveTo>
                <a:lnTo>
                  <a:pt x="2607185" y="0"/>
                </a:lnTo>
                <a:lnTo>
                  <a:pt x="2607185" y="1580119"/>
                </a:lnTo>
                <a:lnTo>
                  <a:pt x="0" y="15801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023" r="-328574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3032169"/>
            <a:ext cx="7675249" cy="5161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b="1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Ситуация </a:t>
            </a:r>
            <a:r>
              <a:rPr lang="en-US" sz="3999" b="1">
                <a:solidFill>
                  <a:srgbClr val="FA7305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до старта</a:t>
            </a:r>
            <a:r>
              <a:rPr lang="en-US" sz="3999" b="1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 проекта: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Перемещения сырья не отслеживались в режиме реального времени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Остатки не отражали фактическую картину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Часто возникали пересорты стекла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Не разграничивалось собственное сырье и сырье, находящееся на ответственном хранении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Учёт вёлся только в базовых единицах, упаковка не контролировалась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FFFFFF"/>
              </a:solidFill>
              <a:latin typeface="TT Supermolot Neue Condensed"/>
              <a:ea typeface="TT Supermolot Neue Condensed"/>
              <a:cs typeface="TT Supermolot Neue Condensed"/>
              <a:sym typeface="TT Supermolot Neue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420492" y="3028608"/>
            <a:ext cx="7472537" cy="6151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В результате внедрения  АИК: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Сырьё отслеживается на всех этапах</a:t>
            </a: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— от закупки до производства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Актуальные</a:t>
            </a: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 остатки</a:t>
            </a: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видны </a:t>
            </a: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в системе в реальном времени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Пересорты сведены к минимуму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Введено чёткое </a:t>
            </a: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разделение</a:t>
            </a: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стекла </a:t>
            </a: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по типу хранения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Реализован учёт как в упаковках, так и в базовых единицах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Остатки</a:t>
            </a: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в упаковках </a:t>
            </a: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контролируются по штрихкоду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53158" y="1489097"/>
            <a:ext cx="10181684" cy="650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50"/>
              </a:lnSpc>
            </a:pPr>
            <a:r>
              <a:rPr lang="en-US" sz="50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АИК</a:t>
            </a:r>
            <a:r>
              <a:rPr lang="en-US" sz="5000" b="1">
                <a:solidFill>
                  <a:srgbClr val="B4FC00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 </a:t>
            </a:r>
            <a:r>
              <a:rPr lang="en-US" sz="50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на </a:t>
            </a:r>
            <a:r>
              <a:rPr lang="en-US" sz="5000" b="1">
                <a:solidFill>
                  <a:srgbClr val="B4FC00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стеклозаводе </a:t>
            </a:r>
            <a:r>
              <a:rPr lang="en-US" sz="50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“Стеклолюкс”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8013231"/>
            <a:ext cx="7675249" cy="1590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B4FC00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Результат </a:t>
            </a:r>
            <a:r>
              <a:rPr lang="en-US" sz="30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— точный учёт, минимизация ошибок и полный контроль складских операций.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53907" y="530742"/>
            <a:ext cx="3594444" cy="563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</a:pPr>
            <a:r>
              <a:rPr lang="en-US" sz="3305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Кейс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415456" y="389454"/>
            <a:ext cx="3442332" cy="126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АКАДЕМИКА</a:t>
            </a:r>
          </a:p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B4FC00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1C:ЦЕНТР ERP</a:t>
            </a:r>
          </a:p>
          <a:p>
            <a:pPr algn="ctr">
              <a:lnSpc>
                <a:spcPts val="2800"/>
              </a:lnSpc>
            </a:pPr>
            <a:r>
              <a:rPr lang="en-US" sz="2000" b="1" spc="86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ACADEMYKA.BY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>
            <a:off x="-958788" y="-4959288"/>
            <a:ext cx="20205576" cy="20205576"/>
          </a:xfrm>
          <a:custGeom>
            <a:avLst/>
            <a:gdLst/>
            <a:ahLst/>
            <a:cxnLst/>
            <a:rect l="l" t="t" r="r" b="b"/>
            <a:pathLst>
              <a:path w="20205576" h="20205576">
                <a:moveTo>
                  <a:pt x="20205576" y="7274007"/>
                </a:moveTo>
                <a:lnTo>
                  <a:pt x="7274007" y="20205576"/>
                </a:lnTo>
                <a:lnTo>
                  <a:pt x="0" y="12931569"/>
                </a:lnTo>
                <a:lnTo>
                  <a:pt x="12931569" y="0"/>
                </a:lnTo>
                <a:lnTo>
                  <a:pt x="20205576" y="7274007"/>
                </a:lnTo>
                <a:close/>
              </a:path>
            </a:pathLst>
          </a:custGeom>
          <a:blipFill>
            <a:blip r:embed="rId2"/>
            <a:stretch>
              <a:fillRect l="-37272" t="-14350" r="-6232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144000" y="2841669"/>
            <a:ext cx="8115300" cy="6416631"/>
            <a:chOff x="0" y="0"/>
            <a:chExt cx="2137363" cy="16899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7363" cy="1689977"/>
            </a:xfrm>
            <a:custGeom>
              <a:avLst/>
              <a:gdLst/>
              <a:ahLst/>
              <a:cxnLst/>
              <a:rect l="l" t="t" r="r" b="b"/>
              <a:pathLst>
                <a:path w="2137363" h="1689977">
                  <a:moveTo>
                    <a:pt x="0" y="0"/>
                  </a:moveTo>
                  <a:lnTo>
                    <a:pt x="2137363" y="0"/>
                  </a:lnTo>
                  <a:lnTo>
                    <a:pt x="2137363" y="1689977"/>
                  </a:lnTo>
                  <a:lnTo>
                    <a:pt x="0" y="168997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37363" cy="1747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-655183" y="702131"/>
            <a:ext cx="8950951" cy="0"/>
          </a:xfrm>
          <a:prstGeom prst="line">
            <a:avLst/>
          </a:prstGeom>
          <a:ln w="28575" cap="flat">
            <a:solidFill>
              <a:srgbClr val="B4F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8295769" y="396200"/>
            <a:ext cx="2655293" cy="391656"/>
          </a:xfrm>
          <a:custGeom>
            <a:avLst/>
            <a:gdLst/>
            <a:ahLst/>
            <a:cxnLst/>
            <a:rect l="l" t="t" r="r" b="b"/>
            <a:pathLst>
              <a:path w="2655293" h="391656">
                <a:moveTo>
                  <a:pt x="0" y="0"/>
                </a:moveTo>
                <a:lnTo>
                  <a:pt x="2655293" y="0"/>
                </a:lnTo>
                <a:lnTo>
                  <a:pt x="2655293" y="391656"/>
                </a:lnTo>
                <a:lnTo>
                  <a:pt x="0" y="391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94613" y="787856"/>
            <a:ext cx="1877495" cy="2049227"/>
          </a:xfrm>
          <a:custGeom>
            <a:avLst/>
            <a:gdLst/>
            <a:ahLst/>
            <a:cxnLst/>
            <a:rect l="l" t="t" r="r" b="b"/>
            <a:pathLst>
              <a:path w="1877495" h="2049227">
                <a:moveTo>
                  <a:pt x="0" y="0"/>
                </a:moveTo>
                <a:lnTo>
                  <a:pt x="1877495" y="0"/>
                </a:lnTo>
                <a:lnTo>
                  <a:pt x="1877495" y="2049227"/>
                </a:lnTo>
                <a:lnTo>
                  <a:pt x="0" y="20492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41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3032169"/>
            <a:ext cx="7675249" cy="4666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b="1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Ситуация </a:t>
            </a:r>
            <a:r>
              <a:rPr lang="en-US" sz="3999" b="1">
                <a:solidFill>
                  <a:srgbClr val="FA7305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до старта</a:t>
            </a:r>
            <a:r>
              <a:rPr lang="en-US" sz="3999" b="1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 проекта: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Высокая зависимость от человеческого фактора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Остатки и отгрузки фиксировались вручную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Крайне сложный и трудозатратный учёт серийных номеров и сроков годности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Отсутствие актуальных остатков в системе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Сложности при инвентаризации и сборке заказов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Ошибки в заказах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FFFFFF"/>
              </a:solidFill>
              <a:latin typeface="TT Supermolot Neue Condensed"/>
              <a:ea typeface="TT Supermolot Neue Condensed"/>
              <a:cs typeface="TT Supermolot Neue Condensed"/>
              <a:sym typeface="TT Supermolot Neue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420492" y="3028608"/>
            <a:ext cx="7472537" cy="565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В результате внедрения  АИК: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Онлайн-контроль</a:t>
            </a: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движения товаров и остатков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Учёт по серийным номерам, срокам и сертификатам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Автоматическая синхронизация </a:t>
            </a: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с 1С:Управление торговлей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Полный контроль</a:t>
            </a: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над сборкой и отгрузкой заказов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Ведение топологии склада, </a:t>
            </a: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адресное размещение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Работа с ТСД — точность, скорость, прозрачность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31313" y="1387743"/>
            <a:ext cx="11784205" cy="126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50"/>
              </a:lnSpc>
            </a:pPr>
            <a:r>
              <a:rPr lang="en-US" sz="50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АИК</a:t>
            </a:r>
            <a:r>
              <a:rPr lang="en-US" sz="5000" b="1">
                <a:solidFill>
                  <a:srgbClr val="B4FC00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 </a:t>
            </a:r>
            <a:r>
              <a:rPr lang="en-US" sz="50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на </a:t>
            </a:r>
            <a:r>
              <a:rPr lang="en-US" sz="5000" b="1">
                <a:solidFill>
                  <a:srgbClr val="B4FC00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предприятии</a:t>
            </a:r>
            <a:r>
              <a:rPr lang="en-US" sz="50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 ”БелИстМедика” (поставщик медицинского оборудования)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7688842"/>
            <a:ext cx="7675249" cy="1590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Полная интеграция с 1С:УТ и внедрение адресного хранения в отрасли с высокими требованиями к прослеживаемости и точности.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53907" y="530742"/>
            <a:ext cx="3594444" cy="563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</a:pPr>
            <a:r>
              <a:rPr lang="en-US" sz="3305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Кейс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415456" y="389454"/>
            <a:ext cx="3442332" cy="126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АКАДЕМИКА</a:t>
            </a:r>
          </a:p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B4FC00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1C:ЦЕНТР ERP</a:t>
            </a:r>
          </a:p>
          <a:p>
            <a:pPr algn="ctr">
              <a:lnSpc>
                <a:spcPts val="2800"/>
              </a:lnSpc>
            </a:pPr>
            <a:r>
              <a:rPr lang="en-US" sz="2000" b="1" spc="86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ACADEMYKA.BY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>
            <a:off x="-958788" y="-4959288"/>
            <a:ext cx="20205576" cy="20205576"/>
          </a:xfrm>
          <a:custGeom>
            <a:avLst/>
            <a:gdLst/>
            <a:ahLst/>
            <a:cxnLst/>
            <a:rect l="l" t="t" r="r" b="b"/>
            <a:pathLst>
              <a:path w="20205576" h="20205576">
                <a:moveTo>
                  <a:pt x="20205576" y="7274007"/>
                </a:moveTo>
                <a:lnTo>
                  <a:pt x="7274007" y="20205576"/>
                </a:lnTo>
                <a:lnTo>
                  <a:pt x="0" y="12931569"/>
                </a:lnTo>
                <a:lnTo>
                  <a:pt x="12931569" y="0"/>
                </a:lnTo>
                <a:lnTo>
                  <a:pt x="20205576" y="7274007"/>
                </a:lnTo>
                <a:close/>
              </a:path>
            </a:pathLst>
          </a:custGeom>
          <a:blipFill>
            <a:blip r:embed="rId2"/>
            <a:stretch>
              <a:fillRect l="-37272" t="-14350" r="-6232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926609" y="6150798"/>
            <a:ext cx="1864575" cy="1874289"/>
            <a:chOff x="0" y="0"/>
            <a:chExt cx="2486101" cy="249905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59" r="259"/>
            <a:stretch>
              <a:fillRect/>
            </a:stretch>
          </p:blipFill>
          <p:spPr>
            <a:xfrm>
              <a:off x="0" y="0"/>
              <a:ext cx="2486101" cy="2499051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028700" y="6150798"/>
            <a:ext cx="374557" cy="513731"/>
          </a:xfrm>
          <a:custGeom>
            <a:avLst/>
            <a:gdLst/>
            <a:ahLst/>
            <a:cxnLst/>
            <a:rect l="l" t="t" r="r" b="b"/>
            <a:pathLst>
              <a:path w="374557" h="513731">
                <a:moveTo>
                  <a:pt x="0" y="0"/>
                </a:moveTo>
                <a:lnTo>
                  <a:pt x="374557" y="0"/>
                </a:lnTo>
                <a:lnTo>
                  <a:pt x="374557" y="513731"/>
                </a:lnTo>
                <a:lnTo>
                  <a:pt x="0" y="513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898822"/>
            <a:ext cx="567042" cy="436107"/>
          </a:xfrm>
          <a:custGeom>
            <a:avLst/>
            <a:gdLst/>
            <a:ahLst/>
            <a:cxnLst/>
            <a:rect l="l" t="t" r="r" b="b"/>
            <a:pathLst>
              <a:path w="567042" h="436107">
                <a:moveTo>
                  <a:pt x="0" y="0"/>
                </a:moveTo>
                <a:lnTo>
                  <a:pt x="567042" y="0"/>
                </a:lnTo>
                <a:lnTo>
                  <a:pt x="567042" y="436106"/>
                </a:lnTo>
                <a:lnTo>
                  <a:pt x="0" y="436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4979089"/>
            <a:ext cx="6170020" cy="961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96"/>
              </a:lnSpc>
            </a:pPr>
            <a:r>
              <a:rPr lang="en-US" sz="564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КОНТАКТ С НАМИ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34609" y="6074598"/>
            <a:ext cx="5774430" cy="1950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83"/>
              </a:lnSpc>
              <a:spcBef>
                <a:spcPct val="0"/>
              </a:spcBef>
            </a:pPr>
            <a:r>
              <a:rPr lang="en-US" sz="3702" b="1">
                <a:solidFill>
                  <a:srgbClr val="B4FC00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Отсканируйте QR-code чтобы скачать полную презентацию Мобильный Склад АИК!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19900" y="6074598"/>
            <a:ext cx="5478819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+375 (29) 130-06-21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16143" y="6783809"/>
            <a:ext cx="4867806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sales@academyka.by</a:t>
            </a:r>
          </a:p>
        </p:txBody>
      </p:sp>
      <p:sp>
        <p:nvSpPr>
          <p:cNvPr id="11" name="Freeform 11"/>
          <p:cNvSpPr/>
          <p:nvPr/>
        </p:nvSpPr>
        <p:spPr>
          <a:xfrm>
            <a:off x="3964656" y="8441029"/>
            <a:ext cx="2655293" cy="391656"/>
          </a:xfrm>
          <a:custGeom>
            <a:avLst/>
            <a:gdLst/>
            <a:ahLst/>
            <a:cxnLst/>
            <a:rect l="l" t="t" r="r" b="b"/>
            <a:pathLst>
              <a:path w="2655293" h="391656">
                <a:moveTo>
                  <a:pt x="0" y="0"/>
                </a:moveTo>
                <a:lnTo>
                  <a:pt x="2655293" y="0"/>
                </a:lnTo>
                <a:lnTo>
                  <a:pt x="2655293" y="391656"/>
                </a:lnTo>
                <a:lnTo>
                  <a:pt x="0" y="3916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990376" y="4979089"/>
            <a:ext cx="2800808" cy="96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4"/>
              </a:lnSpc>
            </a:pPr>
            <a:r>
              <a:rPr lang="en-US" sz="5639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СПАСИБО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47468" y="1568615"/>
            <a:ext cx="8393064" cy="1412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77"/>
              </a:lnSpc>
            </a:pPr>
            <a:r>
              <a:rPr lang="en-US" sz="9885" b="1">
                <a:solidFill>
                  <a:srgbClr val="B4FC00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АКАДЕМИКА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47468" y="2796795"/>
            <a:ext cx="8393064" cy="1202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84"/>
              </a:lnSpc>
            </a:pPr>
            <a:r>
              <a:rPr lang="en-US" sz="6917" b="1">
                <a:solidFill>
                  <a:srgbClr val="FFFFFF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1C:Центр ERP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 flipH="1">
            <a:off x="-958788" y="-4959288"/>
            <a:ext cx="20205576" cy="20205576"/>
          </a:xfrm>
          <a:custGeom>
            <a:avLst/>
            <a:gdLst/>
            <a:ahLst/>
            <a:cxnLst/>
            <a:rect l="l" t="t" r="r" b="b"/>
            <a:pathLst>
              <a:path w="20205576" h="20205576">
                <a:moveTo>
                  <a:pt x="7274007" y="20205576"/>
                </a:moveTo>
                <a:lnTo>
                  <a:pt x="20205576" y="7274007"/>
                </a:lnTo>
                <a:lnTo>
                  <a:pt x="12931569" y="0"/>
                </a:lnTo>
                <a:lnTo>
                  <a:pt x="0" y="12931569"/>
                </a:lnTo>
                <a:lnTo>
                  <a:pt x="7274007" y="20205576"/>
                </a:lnTo>
                <a:close/>
              </a:path>
            </a:pathLst>
          </a:custGeom>
          <a:blipFill>
            <a:blip r:embed="rId2"/>
            <a:stretch>
              <a:fillRect l="-37272" t="-14350" r="-6232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-123912"/>
            <a:ext cx="7670620" cy="10534824"/>
            <a:chOff x="0" y="0"/>
            <a:chExt cx="10227493" cy="1404643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7246" r="27246"/>
            <a:stretch>
              <a:fillRect/>
            </a:stretch>
          </p:blipFill>
          <p:spPr>
            <a:xfrm>
              <a:off x="0" y="0"/>
              <a:ext cx="10227493" cy="14046432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8718425" y="4836092"/>
            <a:ext cx="2719262" cy="401091"/>
          </a:xfrm>
          <a:custGeom>
            <a:avLst/>
            <a:gdLst/>
            <a:ahLst/>
            <a:cxnLst/>
            <a:rect l="l" t="t" r="r" b="b"/>
            <a:pathLst>
              <a:path w="2719262" h="401091">
                <a:moveTo>
                  <a:pt x="0" y="0"/>
                </a:moveTo>
                <a:lnTo>
                  <a:pt x="2719262" y="0"/>
                </a:lnTo>
                <a:lnTo>
                  <a:pt x="2719262" y="401091"/>
                </a:lnTo>
                <a:lnTo>
                  <a:pt x="0" y="40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95345" y="3582675"/>
            <a:ext cx="2719262" cy="401091"/>
          </a:xfrm>
          <a:custGeom>
            <a:avLst/>
            <a:gdLst/>
            <a:ahLst/>
            <a:cxnLst/>
            <a:rect l="l" t="t" r="r" b="b"/>
            <a:pathLst>
              <a:path w="2719262" h="401091">
                <a:moveTo>
                  <a:pt x="0" y="0"/>
                </a:moveTo>
                <a:lnTo>
                  <a:pt x="2719262" y="0"/>
                </a:lnTo>
                <a:lnTo>
                  <a:pt x="2719262" y="401091"/>
                </a:lnTo>
                <a:lnTo>
                  <a:pt x="0" y="40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29269" y="2657422"/>
            <a:ext cx="3274493" cy="3196724"/>
          </a:xfrm>
          <a:custGeom>
            <a:avLst/>
            <a:gdLst/>
            <a:ahLst/>
            <a:cxnLst/>
            <a:rect l="l" t="t" r="r" b="b"/>
            <a:pathLst>
              <a:path w="3274493" h="3196724">
                <a:moveTo>
                  <a:pt x="0" y="0"/>
                </a:moveTo>
                <a:lnTo>
                  <a:pt x="3274493" y="0"/>
                </a:lnTo>
                <a:lnTo>
                  <a:pt x="3274493" y="3196724"/>
                </a:lnTo>
                <a:lnTo>
                  <a:pt x="0" y="3196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437687" y="2926960"/>
            <a:ext cx="2657658" cy="2657648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36709" t="-8364" r="-26272" b="-136555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8718425" y="1503028"/>
            <a:ext cx="8460054" cy="74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3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Цифровая трансформация бизнеса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29269" y="6081235"/>
            <a:ext cx="3493736" cy="439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4"/>
              </a:lnSpc>
            </a:pPr>
            <a:r>
              <a:rPr lang="en-US" sz="2617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Наталья Рачек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11135" y="6747930"/>
            <a:ext cx="7074634" cy="2732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64"/>
              </a:lnSpc>
            </a:pPr>
            <a:r>
              <a:rPr lang="en-US" sz="2617">
                <a:solidFill>
                  <a:srgbClr val="FFFFFF"/>
                </a:solidFill>
                <a:latin typeface="TT Supermolot Condensed"/>
                <a:ea typeface="TT Supermolot Condensed"/>
                <a:cs typeface="TT Supermolot Condensed"/>
                <a:sym typeface="TT Supermolot Condensed"/>
              </a:rPr>
              <a:t>Академика - лидер в Беларуси по числу успешных проектов внедрения 1С:ERP в Республике Беларусь по итогам 2022 года. Разработчик программ для автоматизации производства и склада. 1С:Центр ERP и первый партнёр 1С:Консалтинг в Беларуси.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02857" y="384511"/>
            <a:ext cx="9091189" cy="346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67"/>
              </a:lnSpc>
            </a:pPr>
            <a:r>
              <a:rPr lang="en-US" sz="2048" b="1" spc="88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АКАДЕМИКА - 1С:ЦЕНТР ERP - ACADEMYKA.BY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 flipH="1">
            <a:off x="-958788" y="-4959288"/>
            <a:ext cx="20205576" cy="20205576"/>
          </a:xfrm>
          <a:custGeom>
            <a:avLst/>
            <a:gdLst/>
            <a:ahLst/>
            <a:cxnLst/>
            <a:rect l="l" t="t" r="r" b="b"/>
            <a:pathLst>
              <a:path w="20205576" h="20205576">
                <a:moveTo>
                  <a:pt x="7274007" y="20205576"/>
                </a:moveTo>
                <a:lnTo>
                  <a:pt x="20205576" y="7274007"/>
                </a:lnTo>
                <a:lnTo>
                  <a:pt x="12931569" y="0"/>
                </a:lnTo>
                <a:lnTo>
                  <a:pt x="0" y="12931569"/>
                </a:lnTo>
                <a:lnTo>
                  <a:pt x="7274007" y="20205576"/>
                </a:lnTo>
                <a:close/>
              </a:path>
            </a:pathLst>
          </a:custGeom>
          <a:blipFill>
            <a:blip r:embed="rId2"/>
            <a:stretch>
              <a:fillRect l="-37272" t="-14350" r="-6232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5565084"/>
            <a:ext cx="18288000" cy="4769421"/>
            <a:chOff x="0" y="0"/>
            <a:chExt cx="26209540" cy="635922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25746" r="4430" b="25389"/>
            <a:stretch>
              <a:fillRect/>
            </a:stretch>
          </p:blipFill>
          <p:spPr>
            <a:xfrm>
              <a:off x="0" y="0"/>
              <a:ext cx="26209540" cy="6359228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177074" y="2167824"/>
            <a:ext cx="5207306" cy="6589642"/>
            <a:chOff x="0" y="0"/>
            <a:chExt cx="1371472" cy="17355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1472" cy="1735544"/>
            </a:xfrm>
            <a:custGeom>
              <a:avLst/>
              <a:gdLst/>
              <a:ahLst/>
              <a:cxnLst/>
              <a:rect l="l" t="t" r="r" b="b"/>
              <a:pathLst>
                <a:path w="1371472" h="1735544">
                  <a:moveTo>
                    <a:pt x="0" y="0"/>
                  </a:moveTo>
                  <a:lnTo>
                    <a:pt x="1371472" y="0"/>
                  </a:lnTo>
                  <a:lnTo>
                    <a:pt x="1371472" y="1735544"/>
                  </a:lnTo>
                  <a:lnTo>
                    <a:pt x="0" y="173554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71472" cy="1773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-655183" y="702131"/>
            <a:ext cx="8950951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8295769" y="396200"/>
            <a:ext cx="2655293" cy="391656"/>
          </a:xfrm>
          <a:custGeom>
            <a:avLst/>
            <a:gdLst/>
            <a:ahLst/>
            <a:cxnLst/>
            <a:rect l="l" t="t" r="r" b="b"/>
            <a:pathLst>
              <a:path w="2655293" h="391656">
                <a:moveTo>
                  <a:pt x="0" y="0"/>
                </a:moveTo>
                <a:lnTo>
                  <a:pt x="2655293" y="0"/>
                </a:lnTo>
                <a:lnTo>
                  <a:pt x="2655293" y="391656"/>
                </a:lnTo>
                <a:lnTo>
                  <a:pt x="0" y="391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287690" y="2472216"/>
            <a:ext cx="9416522" cy="246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39"/>
              </a:lnSpc>
              <a:spcBef>
                <a:spcPct val="0"/>
              </a:spcBef>
            </a:pPr>
            <a:r>
              <a:rPr lang="en-US" sz="2813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Поставщик техники для бизнеса, лицензионного программного обеспечения, серверного оборудования, </a:t>
            </a:r>
            <a:r>
              <a:rPr lang="en-US" sz="2813" b="1">
                <a:solidFill>
                  <a:srgbClr val="B4FC00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в том числе Терминалов Сбора Данных</a:t>
            </a:r>
            <a:r>
              <a:rPr lang="en-US" sz="2813">
                <a:solidFill>
                  <a:srgbClr val="B4FC00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.</a:t>
            </a:r>
            <a:r>
              <a:rPr lang="en-US" sz="2813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Подбираем, настраиваем, обслуживаем серверное, сетевое, компьютерное оборудование. Сертифицированный поставщик услуг по монтажу и пусконаладке слаботочных систем.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48552" y="3497076"/>
            <a:ext cx="4354441" cy="4947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Разработчик программного обеспечения, в том числе АИК Мобильный Склад. Предоставление услуг от консалтинга до внедрения и поддержки ИТ-решений. Цифровизация управленческого, оперативного, бухгалтерского учета.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20854" y="8056983"/>
            <a:ext cx="404934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academyka.by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69656" y="4980556"/>
            <a:ext cx="2079698" cy="48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39"/>
              </a:lnSpc>
              <a:spcBef>
                <a:spcPct val="0"/>
              </a:spcBef>
            </a:pPr>
            <a:r>
              <a:rPr lang="en-US" sz="2813" b="1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eservice.by</a:t>
            </a:r>
          </a:p>
        </p:txBody>
      </p:sp>
      <p:sp>
        <p:nvSpPr>
          <p:cNvPr id="14" name="Freeform 14"/>
          <p:cNvSpPr/>
          <p:nvPr/>
        </p:nvSpPr>
        <p:spPr>
          <a:xfrm>
            <a:off x="8763589" y="637973"/>
            <a:ext cx="5212135" cy="2245561"/>
          </a:xfrm>
          <a:custGeom>
            <a:avLst/>
            <a:gdLst/>
            <a:ahLst/>
            <a:cxnLst/>
            <a:rect l="l" t="t" r="r" b="b"/>
            <a:pathLst>
              <a:path w="5212135" h="2245561">
                <a:moveTo>
                  <a:pt x="0" y="0"/>
                </a:moveTo>
                <a:lnTo>
                  <a:pt x="5212134" y="0"/>
                </a:lnTo>
                <a:lnTo>
                  <a:pt x="5212134" y="2245561"/>
                </a:lnTo>
                <a:lnTo>
                  <a:pt x="0" y="22455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48552" y="2529366"/>
            <a:ext cx="4264351" cy="762253"/>
          </a:xfrm>
          <a:custGeom>
            <a:avLst/>
            <a:gdLst/>
            <a:ahLst/>
            <a:cxnLst/>
            <a:rect l="l" t="t" r="r" b="b"/>
            <a:pathLst>
              <a:path w="4264351" h="762253">
                <a:moveTo>
                  <a:pt x="0" y="0"/>
                </a:moveTo>
                <a:lnTo>
                  <a:pt x="4264351" y="0"/>
                </a:lnTo>
                <a:lnTo>
                  <a:pt x="4264351" y="762253"/>
                </a:lnTo>
                <a:lnTo>
                  <a:pt x="0" y="7622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4415456" y="389454"/>
            <a:ext cx="3442332" cy="126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АКАДЕМИКА</a:t>
            </a:r>
          </a:p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B4FC00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1C:ЦЕНТР ERP</a:t>
            </a:r>
          </a:p>
          <a:p>
            <a:pPr algn="ctr">
              <a:lnSpc>
                <a:spcPts val="2800"/>
              </a:lnSpc>
            </a:pPr>
            <a:r>
              <a:rPr lang="en-US" sz="2000" b="1" spc="86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ACADEMYKA.BY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>
            <a:off x="-958788" y="-4959288"/>
            <a:ext cx="20205576" cy="20205576"/>
          </a:xfrm>
          <a:custGeom>
            <a:avLst/>
            <a:gdLst/>
            <a:ahLst/>
            <a:cxnLst/>
            <a:rect l="l" t="t" r="r" b="b"/>
            <a:pathLst>
              <a:path w="20205576" h="20205576">
                <a:moveTo>
                  <a:pt x="20205576" y="7274007"/>
                </a:moveTo>
                <a:lnTo>
                  <a:pt x="7274007" y="20205576"/>
                </a:lnTo>
                <a:lnTo>
                  <a:pt x="0" y="12931569"/>
                </a:lnTo>
                <a:lnTo>
                  <a:pt x="12931569" y="0"/>
                </a:lnTo>
                <a:lnTo>
                  <a:pt x="20205576" y="7274007"/>
                </a:lnTo>
                <a:close/>
              </a:path>
            </a:pathLst>
          </a:custGeom>
          <a:blipFill>
            <a:blip r:embed="rId2"/>
            <a:stretch>
              <a:fillRect l="-37272" t="-14350" r="-62320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945280" y="9517237"/>
            <a:ext cx="8950951" cy="0"/>
          </a:xfrm>
          <a:prstGeom prst="line">
            <a:avLst/>
          </a:prstGeom>
          <a:ln w="28575" cap="flat">
            <a:solidFill>
              <a:srgbClr val="B4FC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1348534" y="0"/>
            <a:ext cx="6939466" cy="10287000"/>
            <a:chOff x="0" y="0"/>
            <a:chExt cx="9252621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8607" r="28607"/>
            <a:stretch>
              <a:fillRect/>
            </a:stretch>
          </p:blipFill>
          <p:spPr>
            <a:xfrm>
              <a:off x="0" y="0"/>
              <a:ext cx="9252621" cy="13716000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28700" y="542399"/>
            <a:ext cx="14141258" cy="117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59"/>
              </a:lnSpc>
            </a:pPr>
            <a:r>
              <a:rPr lang="en-US" sz="6899" b="1">
                <a:solidFill>
                  <a:srgbClr val="B4FC00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Что такое АИК: Мобильный Склад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9756" y="2056559"/>
            <a:ext cx="10059432" cy="309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АИК: Мобильный Склад</a:t>
            </a:r>
            <a:r>
              <a:rPr lang="en-US" sz="3500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– Высокотехнологичная программа для умного управления складом, цеховыми кладовыми, логистическим центром с адресным и не адресным хранением товаров. Работает как самостоятельная конфигурация, а также в составе 1С:ЕРП.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39756" y="5568406"/>
            <a:ext cx="12167376" cy="3689894"/>
            <a:chOff x="0" y="0"/>
            <a:chExt cx="3204576" cy="9718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04576" cy="971824"/>
            </a:xfrm>
            <a:custGeom>
              <a:avLst/>
              <a:gdLst/>
              <a:ahLst/>
              <a:cxnLst/>
              <a:rect l="l" t="t" r="r" b="b"/>
              <a:pathLst>
                <a:path w="3204576" h="971824">
                  <a:moveTo>
                    <a:pt x="0" y="0"/>
                  </a:moveTo>
                  <a:lnTo>
                    <a:pt x="3204576" y="0"/>
                  </a:lnTo>
                  <a:lnTo>
                    <a:pt x="3204576" y="971824"/>
                  </a:lnTo>
                  <a:lnTo>
                    <a:pt x="0" y="9718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04576" cy="1009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97791" y="5824117"/>
            <a:ext cx="11398440" cy="3092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Преимущества: 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Гибкая настройка учета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Бесшовное переключение онлайн/оффлайн режимов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Прозрачная аналитика (KPI сотрудников, состояние склада)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Создание нескольких документов в 1C:ERP за одну операцию.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415456" y="389454"/>
            <a:ext cx="3442332" cy="126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АКАДЕМИКА</a:t>
            </a:r>
          </a:p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B4FC00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1C:ЦЕНТР ERP</a:t>
            </a:r>
          </a:p>
          <a:p>
            <a:pPr algn="ctr">
              <a:lnSpc>
                <a:spcPts val="2800"/>
              </a:lnSpc>
            </a:pPr>
            <a:r>
              <a:rPr lang="en-US" sz="2000" b="1" spc="86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ACADEMYKA.BY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>
            <a:off x="-958788" y="-4959288"/>
            <a:ext cx="20205576" cy="20205576"/>
          </a:xfrm>
          <a:custGeom>
            <a:avLst/>
            <a:gdLst/>
            <a:ahLst/>
            <a:cxnLst/>
            <a:rect l="l" t="t" r="r" b="b"/>
            <a:pathLst>
              <a:path w="20205576" h="20205576">
                <a:moveTo>
                  <a:pt x="20205576" y="7274007"/>
                </a:moveTo>
                <a:lnTo>
                  <a:pt x="7274007" y="20205576"/>
                </a:lnTo>
                <a:lnTo>
                  <a:pt x="0" y="12931569"/>
                </a:lnTo>
                <a:lnTo>
                  <a:pt x="12931569" y="0"/>
                </a:lnTo>
                <a:lnTo>
                  <a:pt x="20205576" y="7274007"/>
                </a:lnTo>
                <a:close/>
              </a:path>
            </a:pathLst>
          </a:custGeom>
          <a:blipFill>
            <a:blip r:embed="rId2"/>
            <a:stretch>
              <a:fillRect l="-37272" t="-14350" r="-62320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8379568" y="-3816829"/>
            <a:ext cx="12968247" cy="16987860"/>
            <a:chOff x="0" y="0"/>
            <a:chExt cx="4846320" cy="6348476"/>
          </a:xfrm>
        </p:grpSpPr>
        <p:sp>
          <p:nvSpPr>
            <p:cNvPr id="4" name="Freeform 4"/>
            <p:cNvSpPr/>
            <p:nvPr/>
          </p:nvSpPr>
          <p:spPr>
            <a:xfrm>
              <a:off x="4826" y="4826"/>
              <a:ext cx="4836668" cy="6338824"/>
            </a:xfrm>
            <a:custGeom>
              <a:avLst/>
              <a:gdLst/>
              <a:ahLst/>
              <a:cxnLst/>
              <a:rect l="l" t="t" r="r" b="b"/>
              <a:pathLst>
                <a:path w="4836668" h="6338824">
                  <a:moveTo>
                    <a:pt x="3744214" y="2598801"/>
                  </a:moveTo>
                  <a:lnTo>
                    <a:pt x="3744214" y="1096645"/>
                  </a:lnTo>
                  <a:lnTo>
                    <a:pt x="2647569" y="0"/>
                  </a:lnTo>
                  <a:lnTo>
                    <a:pt x="1096645" y="0"/>
                  </a:lnTo>
                  <a:lnTo>
                    <a:pt x="0" y="1096645"/>
                  </a:lnTo>
                  <a:lnTo>
                    <a:pt x="0" y="2647569"/>
                  </a:lnTo>
                  <a:lnTo>
                    <a:pt x="1092454" y="3740023"/>
                  </a:lnTo>
                  <a:lnTo>
                    <a:pt x="1092454" y="5242179"/>
                  </a:lnTo>
                  <a:lnTo>
                    <a:pt x="2189099" y="6338824"/>
                  </a:lnTo>
                  <a:lnTo>
                    <a:pt x="3740023" y="6338824"/>
                  </a:lnTo>
                  <a:lnTo>
                    <a:pt x="4836668" y="5242179"/>
                  </a:lnTo>
                  <a:lnTo>
                    <a:pt x="4836668" y="3691255"/>
                  </a:lnTo>
                  <a:close/>
                </a:path>
              </a:pathLst>
            </a:custGeom>
            <a:blipFill>
              <a:blip r:embed="rId3"/>
              <a:stretch>
                <a:fillRect l="-75154" r="-21555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846193" cy="6348476"/>
            </a:xfrm>
            <a:custGeom>
              <a:avLst/>
              <a:gdLst/>
              <a:ahLst/>
              <a:cxnLst/>
              <a:rect l="l" t="t" r="r" b="b"/>
              <a:pathLst>
                <a:path w="4846193" h="6348476">
                  <a:moveTo>
                    <a:pt x="3746881" y="6348476"/>
                  </a:moveTo>
                  <a:lnTo>
                    <a:pt x="2191893" y="6348476"/>
                  </a:lnTo>
                  <a:lnTo>
                    <a:pt x="1092454" y="5248910"/>
                  </a:lnTo>
                  <a:lnTo>
                    <a:pt x="1092454" y="3746881"/>
                  </a:lnTo>
                  <a:lnTo>
                    <a:pt x="0" y="2654427"/>
                  </a:lnTo>
                  <a:lnTo>
                    <a:pt x="0" y="1099439"/>
                  </a:lnTo>
                  <a:lnTo>
                    <a:pt x="1099439" y="0"/>
                  </a:lnTo>
                  <a:lnTo>
                    <a:pt x="2654300" y="0"/>
                  </a:lnTo>
                  <a:lnTo>
                    <a:pt x="3753739" y="1099439"/>
                  </a:lnTo>
                  <a:lnTo>
                    <a:pt x="3753739" y="2601595"/>
                  </a:lnTo>
                  <a:lnTo>
                    <a:pt x="4846193" y="3694049"/>
                  </a:lnTo>
                  <a:lnTo>
                    <a:pt x="4846193" y="5248910"/>
                  </a:lnTo>
                  <a:lnTo>
                    <a:pt x="3746881" y="6348476"/>
                  </a:lnTo>
                  <a:close/>
                  <a:moveTo>
                    <a:pt x="2195957" y="6338824"/>
                  </a:moveTo>
                  <a:lnTo>
                    <a:pt x="3742944" y="6338824"/>
                  </a:lnTo>
                  <a:lnTo>
                    <a:pt x="4836795" y="5244973"/>
                  </a:lnTo>
                  <a:lnTo>
                    <a:pt x="4836795" y="3697986"/>
                  </a:lnTo>
                  <a:lnTo>
                    <a:pt x="3744341" y="2605532"/>
                  </a:lnTo>
                  <a:lnTo>
                    <a:pt x="3744341" y="1103503"/>
                  </a:lnTo>
                  <a:lnTo>
                    <a:pt x="2650363" y="9525"/>
                  </a:lnTo>
                  <a:lnTo>
                    <a:pt x="1103503" y="9525"/>
                  </a:lnTo>
                  <a:lnTo>
                    <a:pt x="9525" y="1103503"/>
                  </a:lnTo>
                  <a:lnTo>
                    <a:pt x="9525" y="2650490"/>
                  </a:lnTo>
                  <a:lnTo>
                    <a:pt x="1101979" y="3742944"/>
                  </a:lnTo>
                  <a:lnTo>
                    <a:pt x="1101979" y="5245100"/>
                  </a:lnTo>
                  <a:lnTo>
                    <a:pt x="2195957" y="6338824"/>
                  </a:lnTo>
                  <a:close/>
                </a:path>
              </a:pathLst>
            </a:custGeom>
            <a:solidFill>
              <a:srgbClr val="B4FC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93343" y="952500"/>
            <a:ext cx="6053655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Область применения Мобильного Склада АИК: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165850"/>
            <a:ext cx="8485867" cy="3092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B4FC00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AIC подходит,</a:t>
            </a:r>
            <a:r>
              <a:rPr lang="en-US" sz="3500">
                <a:solidFill>
                  <a:srgbClr val="B4FC00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</a:t>
            </a:r>
            <a:r>
              <a:rPr lang="en-US" sz="3500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как для обычных складов, так и для складов с адресным (ячеистым) хранением.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endParaRPr lang="en-US" sz="3500">
              <a:solidFill>
                <a:srgbClr val="FFFFFF"/>
              </a:solidFill>
              <a:latin typeface="TT Supermolot Neue Condensed"/>
              <a:ea typeface="TT Supermolot Neue Condensed"/>
              <a:cs typeface="TT Supermolot Neue Condensed"/>
              <a:sym typeface="TT Supermolot Neue Condensed"/>
            </a:endParaRP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FA7305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Целевые пользователи:</a:t>
            </a:r>
            <a:r>
              <a:rPr lang="en-US" sz="3500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 кладовщики, сборщики, комплектовщики, начальник склада.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794000"/>
            <a:ext cx="6600846" cy="309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Торговля;</a:t>
            </a:r>
          </a:p>
          <a:p>
            <a:pPr marL="755651" lvl="1" indent="-377825" algn="just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Логистические центры;</a:t>
            </a:r>
          </a:p>
          <a:p>
            <a:pPr marL="755651" lvl="1" indent="-377825" algn="just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Производственные предприятия;</a:t>
            </a:r>
          </a:p>
          <a:p>
            <a:pPr marL="755651" lvl="1" indent="-377825" algn="just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Транспортные компании;</a:t>
            </a:r>
          </a:p>
          <a:p>
            <a:pPr marL="755651" lvl="1" indent="-377825" algn="just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Маркетплейсы;</a:t>
            </a:r>
          </a:p>
        </p:txBody>
      </p:sp>
      <p:sp>
        <p:nvSpPr>
          <p:cNvPr id="9" name="Freeform 9"/>
          <p:cNvSpPr/>
          <p:nvPr/>
        </p:nvSpPr>
        <p:spPr>
          <a:xfrm>
            <a:off x="-543889" y="9359908"/>
            <a:ext cx="2655293" cy="391656"/>
          </a:xfrm>
          <a:custGeom>
            <a:avLst/>
            <a:gdLst/>
            <a:ahLst/>
            <a:cxnLst/>
            <a:rect l="l" t="t" r="r" b="b"/>
            <a:pathLst>
              <a:path w="2655293" h="391656">
                <a:moveTo>
                  <a:pt x="0" y="0"/>
                </a:moveTo>
                <a:lnTo>
                  <a:pt x="2655293" y="0"/>
                </a:lnTo>
                <a:lnTo>
                  <a:pt x="2655293" y="391655"/>
                </a:lnTo>
                <a:lnTo>
                  <a:pt x="0" y="3916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161688" y="1170623"/>
            <a:ext cx="2725111" cy="401954"/>
          </a:xfrm>
          <a:custGeom>
            <a:avLst/>
            <a:gdLst/>
            <a:ahLst/>
            <a:cxnLst/>
            <a:rect l="l" t="t" r="r" b="b"/>
            <a:pathLst>
              <a:path w="2725111" h="401954">
                <a:moveTo>
                  <a:pt x="0" y="0"/>
                </a:moveTo>
                <a:lnTo>
                  <a:pt x="2725110" y="0"/>
                </a:lnTo>
                <a:lnTo>
                  <a:pt x="2725110" y="401954"/>
                </a:lnTo>
                <a:lnTo>
                  <a:pt x="0" y="401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105873" y="506095"/>
            <a:ext cx="3442332" cy="126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АКАДЕМИКА</a:t>
            </a:r>
          </a:p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B4FC00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1C:ЦЕНТР ERP</a:t>
            </a:r>
          </a:p>
          <a:p>
            <a:pPr algn="ctr">
              <a:lnSpc>
                <a:spcPts val="2800"/>
              </a:lnSpc>
            </a:pPr>
            <a:r>
              <a:rPr lang="en-US" sz="2000" b="1" spc="86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ACADEMYKA.BY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 flipH="1">
            <a:off x="-958788" y="-4959288"/>
            <a:ext cx="20205576" cy="20205576"/>
          </a:xfrm>
          <a:custGeom>
            <a:avLst/>
            <a:gdLst/>
            <a:ahLst/>
            <a:cxnLst/>
            <a:rect l="l" t="t" r="r" b="b"/>
            <a:pathLst>
              <a:path w="20205576" h="20205576">
                <a:moveTo>
                  <a:pt x="7274007" y="20205576"/>
                </a:moveTo>
                <a:lnTo>
                  <a:pt x="20205576" y="7274007"/>
                </a:lnTo>
                <a:lnTo>
                  <a:pt x="12931569" y="0"/>
                </a:lnTo>
                <a:lnTo>
                  <a:pt x="0" y="12931569"/>
                </a:lnTo>
                <a:lnTo>
                  <a:pt x="7274007" y="20205576"/>
                </a:lnTo>
                <a:close/>
              </a:path>
            </a:pathLst>
          </a:custGeom>
          <a:blipFill>
            <a:blip r:embed="rId2"/>
            <a:stretch>
              <a:fillRect l="-37272" t="-14350" r="-6232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" y="7674627"/>
            <a:ext cx="18288001" cy="2612373"/>
            <a:chOff x="0" y="0"/>
            <a:chExt cx="24384000" cy="502992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21448" b="47648"/>
            <a:stretch>
              <a:fillRect/>
            </a:stretch>
          </p:blipFill>
          <p:spPr>
            <a:xfrm>
              <a:off x="0" y="0"/>
              <a:ext cx="24384000" cy="5029923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9144000" y="1845212"/>
            <a:ext cx="8115300" cy="5639212"/>
            <a:chOff x="0" y="0"/>
            <a:chExt cx="2137363" cy="14852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37363" cy="1485225"/>
            </a:xfrm>
            <a:custGeom>
              <a:avLst/>
              <a:gdLst/>
              <a:ahLst/>
              <a:cxnLst/>
              <a:rect l="l" t="t" r="r" b="b"/>
              <a:pathLst>
                <a:path w="2137363" h="1485225">
                  <a:moveTo>
                    <a:pt x="0" y="0"/>
                  </a:moveTo>
                  <a:lnTo>
                    <a:pt x="2137363" y="0"/>
                  </a:lnTo>
                  <a:lnTo>
                    <a:pt x="2137363" y="1485225"/>
                  </a:lnTo>
                  <a:lnTo>
                    <a:pt x="0" y="148522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37363" cy="1523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167201"/>
            <a:ext cx="7267069" cy="4938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39"/>
              </a:lnSpc>
            </a:pPr>
            <a:r>
              <a:rPr lang="en-US" sz="2813" b="1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Скорость и точность:</a:t>
            </a:r>
          </a:p>
          <a:p>
            <a:pPr algn="just">
              <a:lnSpc>
                <a:spcPts val="3939"/>
              </a:lnSpc>
            </a:pPr>
            <a:r>
              <a:rPr lang="en-US" sz="2813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Автоматическое считывание данных с помощью штрихкодов исключает ошибки ручного ввода и ускоряет выполнение операций на складе.</a:t>
            </a:r>
          </a:p>
          <a:p>
            <a:pPr algn="just">
              <a:lnSpc>
                <a:spcPts val="3939"/>
              </a:lnSpc>
            </a:pPr>
            <a:endParaRPr lang="en-US" sz="2813">
              <a:solidFill>
                <a:srgbClr val="FFFFFF"/>
              </a:solidFill>
              <a:latin typeface="TT Supermolot Neue Condensed"/>
              <a:ea typeface="TT Supermolot Neue Condensed"/>
              <a:cs typeface="TT Supermolot Neue Condensed"/>
              <a:sym typeface="TT Supermolot Neue Condensed"/>
            </a:endParaRPr>
          </a:p>
          <a:p>
            <a:pPr algn="just">
              <a:lnSpc>
                <a:spcPts val="3939"/>
              </a:lnSpc>
            </a:pPr>
            <a:r>
              <a:rPr lang="en-US" sz="2813" b="1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Мобильность и удобство:</a:t>
            </a:r>
          </a:p>
          <a:p>
            <a:pPr algn="just">
              <a:lnSpc>
                <a:spcPts val="3939"/>
              </a:lnSpc>
            </a:pPr>
            <a:r>
              <a:rPr lang="en-US" sz="2813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Выполнение задач на любом участке склада без привязки к рабочему месту. Решение обладает высоким уровнем автономности при выполнении складских операций.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01668" y="2385063"/>
            <a:ext cx="6904635" cy="493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34"/>
              </a:lnSpc>
            </a:pPr>
            <a:r>
              <a:rPr lang="en-US" sz="2810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Легкая интеграция</a:t>
            </a:r>
            <a:r>
              <a:rPr lang="en-US" sz="2810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:</a:t>
            </a:r>
          </a:p>
          <a:p>
            <a:pPr algn="just">
              <a:lnSpc>
                <a:spcPts val="3934"/>
              </a:lnSpc>
            </a:pPr>
            <a:r>
              <a:rPr lang="en-US" sz="2810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Решение интегрируется с различными учетными системами посредством встроенного REST API интерфейса. Бесшовная интеграция с 1С:ЕРП.</a:t>
            </a:r>
          </a:p>
          <a:p>
            <a:pPr algn="just">
              <a:lnSpc>
                <a:spcPts val="3934"/>
              </a:lnSpc>
            </a:pPr>
            <a:endParaRPr lang="en-US" sz="2810">
              <a:solidFill>
                <a:srgbClr val="3B0C6D"/>
              </a:solidFill>
              <a:latin typeface="TT Supermolot Neue Condensed"/>
              <a:ea typeface="TT Supermolot Neue Condensed"/>
              <a:cs typeface="TT Supermolot Neue Condensed"/>
              <a:sym typeface="TT Supermolot Neue Condensed"/>
            </a:endParaRPr>
          </a:p>
          <a:p>
            <a:pPr algn="just">
              <a:lnSpc>
                <a:spcPts val="3934"/>
              </a:lnSpc>
            </a:pPr>
            <a:r>
              <a:rPr lang="en-US" sz="2810" b="1">
                <a:solidFill>
                  <a:srgbClr val="3B0C6D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Гибкость настройки</a:t>
            </a:r>
            <a:r>
              <a:rPr lang="en-US" sz="2810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:</a:t>
            </a:r>
          </a:p>
          <a:p>
            <a:pPr algn="just">
              <a:lnSpc>
                <a:spcPts val="3934"/>
              </a:lnSpc>
            </a:pPr>
            <a:r>
              <a:rPr lang="en-US" sz="2810">
                <a:solidFill>
                  <a:srgbClr val="3B0C6D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Программа учитывает особенности размещения товаров, учет партий, сроков годности и других параметров.</a:t>
            </a:r>
          </a:p>
          <a:p>
            <a:pPr algn="just">
              <a:lnSpc>
                <a:spcPts val="3934"/>
              </a:lnSpc>
              <a:spcBef>
                <a:spcPct val="0"/>
              </a:spcBef>
            </a:pPr>
            <a:endParaRPr lang="en-US" sz="2810">
              <a:solidFill>
                <a:srgbClr val="3B0C6D"/>
              </a:solidFill>
              <a:latin typeface="TT Supermolot Neue Condensed"/>
              <a:ea typeface="TT Supermolot Neue Condensed"/>
              <a:cs typeface="TT Supermolot Neue Condensed"/>
              <a:sym typeface="TT Supermolot Neue Condensed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-655183" y="702131"/>
            <a:ext cx="8950951" cy="0"/>
          </a:xfrm>
          <a:prstGeom prst="line">
            <a:avLst/>
          </a:prstGeom>
          <a:ln w="28575" cap="flat">
            <a:solidFill>
              <a:srgbClr val="B4F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8295769" y="396200"/>
            <a:ext cx="2655293" cy="391656"/>
          </a:xfrm>
          <a:custGeom>
            <a:avLst/>
            <a:gdLst/>
            <a:ahLst/>
            <a:cxnLst/>
            <a:rect l="l" t="t" r="r" b="b"/>
            <a:pathLst>
              <a:path w="2655293" h="391656">
                <a:moveTo>
                  <a:pt x="0" y="0"/>
                </a:moveTo>
                <a:lnTo>
                  <a:pt x="2655293" y="0"/>
                </a:lnTo>
                <a:lnTo>
                  <a:pt x="2655293" y="391656"/>
                </a:lnTo>
                <a:lnTo>
                  <a:pt x="0" y="391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415456" y="389454"/>
            <a:ext cx="3442332" cy="126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АКАДЕМИКА</a:t>
            </a:r>
          </a:p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B4FC00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1C:ЦЕНТР ERP</a:t>
            </a:r>
          </a:p>
          <a:p>
            <a:pPr algn="ctr">
              <a:lnSpc>
                <a:spcPts val="2800"/>
              </a:lnSpc>
            </a:pPr>
            <a:r>
              <a:rPr lang="en-US" sz="2000" b="1" spc="86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ACADEMYKA.BY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100000" flipH="1">
            <a:off x="-958788" y="-4959288"/>
            <a:ext cx="20205576" cy="20205576"/>
          </a:xfrm>
          <a:custGeom>
            <a:avLst/>
            <a:gdLst/>
            <a:ahLst/>
            <a:cxnLst/>
            <a:rect l="l" t="t" r="r" b="b"/>
            <a:pathLst>
              <a:path w="20205576" h="20205576">
                <a:moveTo>
                  <a:pt x="7274007" y="20205576"/>
                </a:moveTo>
                <a:lnTo>
                  <a:pt x="20205576" y="7274007"/>
                </a:lnTo>
                <a:lnTo>
                  <a:pt x="12931569" y="0"/>
                </a:lnTo>
                <a:lnTo>
                  <a:pt x="0" y="12931569"/>
                </a:lnTo>
                <a:lnTo>
                  <a:pt x="7274007" y="20205576"/>
                </a:lnTo>
                <a:close/>
              </a:path>
            </a:pathLst>
          </a:custGeom>
          <a:blipFill>
            <a:blip r:embed="rId2"/>
            <a:stretch>
              <a:fillRect l="-37272" t="-14350" r="-6232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7670620" cy="10287000"/>
            <a:chOff x="0" y="0"/>
            <a:chExt cx="10227493" cy="1404643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7246" r="27246"/>
            <a:stretch>
              <a:fillRect/>
            </a:stretch>
          </p:blipFill>
          <p:spPr>
            <a:xfrm>
              <a:off x="0" y="0"/>
              <a:ext cx="10227493" cy="14046432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8799246" y="1875969"/>
            <a:ext cx="8460054" cy="744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3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Долгосрочная поддержка: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411135" y="2851221"/>
            <a:ext cx="7074634" cy="678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TT Supermolot Condensed"/>
                <a:ea typeface="TT Supermolot Condensed"/>
                <a:cs typeface="TT Supermolot Condensed"/>
                <a:sym typeface="TT Supermolot Condensed"/>
              </a:rPr>
              <a:t>АИК: Мобильный склад - это компьютерная программа, зарегистрированная в 2017 году.  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FFFFFF"/>
              </a:solidFill>
              <a:latin typeface="TT Supermolot Condensed"/>
              <a:ea typeface="TT Supermolot Condensed"/>
              <a:cs typeface="TT Supermolot Condensed"/>
              <a:sym typeface="TT Supermolot Condensed"/>
            </a:endParaR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TT Supermolot Condensed"/>
                <a:ea typeface="TT Supermolot Condensed"/>
                <a:cs typeface="TT Supermolot Condensed"/>
                <a:sym typeface="TT Supermolot Condensed"/>
              </a:rPr>
              <a:t>Успешно работает на предприятиях Беларуси, демонстрируя высокую эффективность и стабильность. 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FFFFFF"/>
              </a:solidFill>
              <a:latin typeface="TT Supermolot Condensed"/>
              <a:ea typeface="TT Supermolot Condensed"/>
              <a:cs typeface="TT Supermolot Condensed"/>
              <a:sym typeface="TT Supermolot Condensed"/>
            </a:endParaR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TT Supermolot Condensed"/>
                <a:ea typeface="TT Supermolot Condensed"/>
                <a:cs typeface="TT Supermolot Condensed"/>
                <a:sym typeface="TT Supermolot Condensed"/>
              </a:rPr>
              <a:t>Академика гарантирует поддержку, обновление и возможности расширения функционала.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15456" y="389454"/>
            <a:ext cx="3442332" cy="126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АКАДЕМИКА</a:t>
            </a:r>
          </a:p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B4FC00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1C:ЦЕНТР ERP</a:t>
            </a:r>
          </a:p>
          <a:p>
            <a:pPr algn="ctr">
              <a:lnSpc>
                <a:spcPts val="2800"/>
              </a:lnSpc>
            </a:pPr>
            <a:r>
              <a:rPr lang="en-US" sz="2000" b="1" spc="86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ACADEMYKA.BY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>
            <a:off x="-958788" y="-4959288"/>
            <a:ext cx="20205576" cy="20205576"/>
          </a:xfrm>
          <a:custGeom>
            <a:avLst/>
            <a:gdLst/>
            <a:ahLst/>
            <a:cxnLst/>
            <a:rect l="l" t="t" r="r" b="b"/>
            <a:pathLst>
              <a:path w="20205576" h="20205576">
                <a:moveTo>
                  <a:pt x="20205576" y="7274007"/>
                </a:moveTo>
                <a:lnTo>
                  <a:pt x="7274007" y="20205576"/>
                </a:lnTo>
                <a:lnTo>
                  <a:pt x="0" y="12931569"/>
                </a:lnTo>
                <a:lnTo>
                  <a:pt x="12931569" y="0"/>
                </a:lnTo>
                <a:lnTo>
                  <a:pt x="20205576" y="7274007"/>
                </a:lnTo>
                <a:close/>
              </a:path>
            </a:pathLst>
          </a:custGeom>
          <a:blipFill>
            <a:blip r:embed="rId2"/>
            <a:stretch>
              <a:fillRect l="-37272" t="-14350" r="-62320"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690" y="1479516"/>
            <a:ext cx="12197681" cy="890712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4565337"/>
            <a:ext cx="6435119" cy="160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Для обеспечения описанных  возможностей используются следующие технологии:</a:t>
            </a:r>
          </a:p>
        </p:txBody>
      </p:sp>
      <p:sp>
        <p:nvSpPr>
          <p:cNvPr id="5" name="AutoShape 5"/>
          <p:cNvSpPr/>
          <p:nvPr/>
        </p:nvSpPr>
        <p:spPr>
          <a:xfrm>
            <a:off x="7079282" y="9429133"/>
            <a:ext cx="1297076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4506206" y="9391033"/>
            <a:ext cx="2655293" cy="391656"/>
          </a:xfrm>
          <a:custGeom>
            <a:avLst/>
            <a:gdLst/>
            <a:ahLst/>
            <a:cxnLst/>
            <a:rect l="l" t="t" r="r" b="b"/>
            <a:pathLst>
              <a:path w="2655293" h="391656">
                <a:moveTo>
                  <a:pt x="0" y="0"/>
                </a:moveTo>
                <a:lnTo>
                  <a:pt x="2655293" y="0"/>
                </a:lnTo>
                <a:lnTo>
                  <a:pt x="2655293" y="391656"/>
                </a:lnTo>
                <a:lnTo>
                  <a:pt x="0" y="391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2668897"/>
            <a:ext cx="7682879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Используемые технологии Мобильный склад АИК: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415456" y="389454"/>
            <a:ext cx="3442332" cy="126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АКАДЕМИКА</a:t>
            </a:r>
          </a:p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B4FC00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1C:ЦЕНТР ERP</a:t>
            </a:r>
          </a:p>
          <a:p>
            <a:pPr algn="ctr">
              <a:lnSpc>
                <a:spcPts val="2800"/>
              </a:lnSpc>
            </a:pPr>
            <a:r>
              <a:rPr lang="en-US" sz="2000" b="1" spc="86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ACADEMYKA.BY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>
            <a:off x="-958788" y="-4959288"/>
            <a:ext cx="20205576" cy="20205576"/>
          </a:xfrm>
          <a:custGeom>
            <a:avLst/>
            <a:gdLst/>
            <a:ahLst/>
            <a:cxnLst/>
            <a:rect l="l" t="t" r="r" b="b"/>
            <a:pathLst>
              <a:path w="20205576" h="20205576">
                <a:moveTo>
                  <a:pt x="20205576" y="7274007"/>
                </a:moveTo>
                <a:lnTo>
                  <a:pt x="7274007" y="20205576"/>
                </a:lnTo>
                <a:lnTo>
                  <a:pt x="0" y="12931569"/>
                </a:lnTo>
                <a:lnTo>
                  <a:pt x="12931569" y="0"/>
                </a:lnTo>
                <a:lnTo>
                  <a:pt x="20205576" y="7274007"/>
                </a:lnTo>
                <a:close/>
              </a:path>
            </a:pathLst>
          </a:custGeom>
          <a:blipFill>
            <a:blip r:embed="rId2"/>
            <a:stretch>
              <a:fillRect l="-37272" t="-14350" r="-6232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888523" y="1915234"/>
            <a:ext cx="11370777" cy="7035873"/>
          </a:xfrm>
          <a:custGeom>
            <a:avLst/>
            <a:gdLst/>
            <a:ahLst/>
            <a:cxnLst/>
            <a:rect l="l" t="t" r="r" b="b"/>
            <a:pathLst>
              <a:path w="11370777" h="7035873">
                <a:moveTo>
                  <a:pt x="0" y="0"/>
                </a:moveTo>
                <a:lnTo>
                  <a:pt x="11370777" y="0"/>
                </a:lnTo>
                <a:lnTo>
                  <a:pt x="11370777" y="7035872"/>
                </a:lnTo>
                <a:lnTo>
                  <a:pt x="0" y="7035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96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4439579"/>
            <a:ext cx="4593255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KPI сотрудников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Входящий/исходящий поток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Загруженность склада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TT Supermolot Neue Condensed"/>
                <a:ea typeface="TT Supermolot Neue Condensed"/>
                <a:cs typeface="TT Supermolot Neue Condensed"/>
                <a:sym typeface="TT Supermolot Neue Condensed"/>
              </a:rPr>
              <a:t>Контроль выполнения заявок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3371" y="713307"/>
            <a:ext cx="7352144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>
                <a:solidFill>
                  <a:srgbClr val="FFFFFF"/>
                </a:solidFill>
                <a:latin typeface="TT Supermolot Condensed Bold"/>
                <a:ea typeface="TT Supermolot Condensed Bold"/>
                <a:cs typeface="TT Supermolot Condensed Bold"/>
                <a:sym typeface="TT Supermolot Condensed Bold"/>
              </a:rPr>
              <a:t>Доступная аналитика</a:t>
            </a:r>
          </a:p>
        </p:txBody>
      </p:sp>
      <p:sp>
        <p:nvSpPr>
          <p:cNvPr id="6" name="AutoShape 6"/>
          <p:cNvSpPr/>
          <p:nvPr/>
        </p:nvSpPr>
        <p:spPr>
          <a:xfrm>
            <a:off x="7079282" y="9429133"/>
            <a:ext cx="1297076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4506206" y="9391033"/>
            <a:ext cx="2655293" cy="391656"/>
          </a:xfrm>
          <a:custGeom>
            <a:avLst/>
            <a:gdLst/>
            <a:ahLst/>
            <a:cxnLst/>
            <a:rect l="l" t="t" r="r" b="b"/>
            <a:pathLst>
              <a:path w="2655293" h="391656">
                <a:moveTo>
                  <a:pt x="0" y="0"/>
                </a:moveTo>
                <a:lnTo>
                  <a:pt x="2655293" y="0"/>
                </a:lnTo>
                <a:lnTo>
                  <a:pt x="2655293" y="391656"/>
                </a:lnTo>
                <a:lnTo>
                  <a:pt x="0" y="391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415456" y="389454"/>
            <a:ext cx="3442332" cy="126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АКАДЕМИКА</a:t>
            </a:r>
          </a:p>
          <a:p>
            <a:pPr algn="ctr">
              <a:lnSpc>
                <a:spcPts val="3639"/>
              </a:lnSpc>
            </a:pPr>
            <a:r>
              <a:rPr lang="en-US" sz="2599" b="1" spc="1128">
                <a:solidFill>
                  <a:srgbClr val="B4FC00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1C:ЦЕНТР ERP</a:t>
            </a:r>
          </a:p>
          <a:p>
            <a:pPr algn="ctr">
              <a:lnSpc>
                <a:spcPts val="2800"/>
              </a:lnSpc>
            </a:pPr>
            <a:r>
              <a:rPr lang="en-US" sz="2000" b="1" spc="868">
                <a:solidFill>
                  <a:srgbClr val="FFFFFF"/>
                </a:solidFill>
                <a:latin typeface="TT Supermolot Neue Condensed Bold"/>
                <a:ea typeface="TT Supermolot Neue Condensed Bold"/>
                <a:cs typeface="TT Supermolot Neue Condensed Bold"/>
                <a:sym typeface="TT Supermolot Neue Condensed Bold"/>
              </a:rPr>
              <a:t>ACADEMYKA.BY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948</Words>
  <Application>Microsoft Office PowerPoint</Application>
  <PresentationFormat>Произвольный</PresentationFormat>
  <Paragraphs>164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Calibri</vt:lpstr>
      <vt:lpstr>TT Supermolot Condensed</vt:lpstr>
      <vt:lpstr>Intro Pro Bold</vt:lpstr>
      <vt:lpstr>Arial</vt:lpstr>
      <vt:lpstr>TT Supermolot Neue Condensed Bold</vt:lpstr>
      <vt:lpstr>TT Supermolot Condensed Bold</vt:lpstr>
      <vt:lpstr>TT Supermolot Neue Condensed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Как победить хаос на складе? Презентация кейсов внедрения АИК</dc:title>
  <dc:creator>Алёна Сытая</dc:creator>
  <cp:lastModifiedBy>Алёна Сытая</cp:lastModifiedBy>
  <cp:revision>3</cp:revision>
  <dcterms:created xsi:type="dcterms:W3CDTF">2006-08-16T00:00:00Z</dcterms:created>
  <dcterms:modified xsi:type="dcterms:W3CDTF">2025-08-05T06:36:19Z</dcterms:modified>
  <dc:identifier>DAGqJA4nx_U</dc:identifier>
</cp:coreProperties>
</file>