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notesSlides/notesSlide3.xml" ContentType="application/vnd.openxmlformats-officedocument.presentationml.notesSlide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saveSubsetFonts="1">
  <p:sldMasterIdLst>
    <p:sldMasterId id="2147483648" r:id="rId1"/>
  </p:sldMasterIdLst>
  <p:notesMasterIdLst>
    <p:notesMasterId r:id="rId1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 marR="0" algn="l">
      <a:lnSpc>
        <a:spcPct val="100000"/>
      </a:lnSpc>
      <a:spcBef>
        <a:spcPts val="0"/>
      </a:spcBef>
      <a:spcAft>
        <a:spcPts val="0"/>
      </a:spcAft>
    </a:defPPr>
    <a:lvl1pPr marR="0" algn="l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algn="l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algn="l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algn="l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algn="l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algn="l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algn="l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algn="l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algn="l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99" d="100"/>
          <a:sy n="99" d="100"/>
        </p:scale>
        <p:origin x="-240" y="-90"/>
      </p:cViewPr>
      <p:guideLst>
        <p:guide pos="2160" orient="horz"/>
        <p:guide pos="2880"/>
      </p:guideLst>
    </p:cSldViewPr>
  </p:slideViewPr>
  <p:gridSpacing cx="73736200" cy="7373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 /><Relationship Id="rId15" Type="http://schemas.openxmlformats.org/officeDocument/2006/relationships/tableStyles" Target="tableStyles.xml" /><Relationship Id="rId16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>
              <a:defRPr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defRPr/>
            </a:pPr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defRPr/>
            </a:pPr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defRPr/>
            </a:pPr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defRPr/>
            </a:pPr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defRPr/>
            </a:pPr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defRPr/>
            </a:pPr>
            <a:endParaRPr/>
          </a:p>
        </p:txBody>
      </p:sp>
    </p:spTree>
  </p:cSld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defRPr/>
            </a:pPr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9FA812B-8DCD-2EB6-92B9-F2C21077D458}" type="slidenum">
              <a:rPr/>
              <a:t/>
            </a:fld>
            <a:endParaRPr/>
          </a:p>
        </p:txBody>
      </p:sp>
    </p:spTree>
  </p:cSld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37865F7-7686-3FE7-A3FA-592A2DFF0AC3}" type="slidenum">
              <a:rPr/>
              <a:t/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" preserve="0" showMasterPhAnim="0" showMasterSp="1" type="title" userDrawn="1">
  <p:cSld name="titl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 bwMode="auto">
          <a:xfrm rot="10800000" flipH="1">
            <a:off x="0" y="4124512"/>
            <a:ext cx="8458200" cy="9497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ctrTitle"/>
          </p:nvPr>
        </p:nvSpPr>
        <p:spPr bwMode="auto">
          <a:xfrm>
            <a:off x="685800" y="1734342"/>
            <a:ext cx="7772400" cy="224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457200" algn="l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7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1pPr>
            <a:lvl2pPr marL="0" indent="457200" algn="l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7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2pPr>
            <a:lvl3pPr marL="0" indent="457200" algn="l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7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3pPr>
            <a:lvl4pPr marL="0" indent="457200" algn="l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7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4pPr>
            <a:lvl5pPr marL="0" indent="457200" algn="l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7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5pPr>
            <a:lvl6pPr marL="0" indent="457200" algn="l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7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6pPr>
            <a:lvl7pPr marL="0" indent="457200" algn="l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7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7pPr>
            <a:lvl8pPr marL="0" indent="457200" algn="l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7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8pPr>
            <a:lvl9pPr marL="0" indent="457200" algn="l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7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 bwMode="auto">
          <a:xfrm>
            <a:off x="685800" y="4124476"/>
            <a:ext cx="7772400" cy="94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190500" algn="l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z="3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</a:defRPr>
            </a:lvl1pPr>
            <a:lvl2pPr marL="0" indent="190500" algn="l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z="3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</a:defRPr>
            </a:lvl2pPr>
            <a:lvl3pPr marL="0" indent="190500" algn="l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z="3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</a:defRPr>
            </a:lvl3pPr>
            <a:lvl4pPr marL="0" indent="190500" algn="l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z="3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</a:defRPr>
            </a:lvl4pPr>
            <a:lvl5pPr marL="0" indent="190500" algn="l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z="3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</a:defRPr>
            </a:lvl5pPr>
            <a:lvl6pPr marL="0" indent="190500" algn="l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z="3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</a:defRPr>
            </a:lvl6pPr>
            <a:lvl7pPr marL="0" indent="190500" algn="l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z="3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</a:defRPr>
            </a:lvl7pPr>
            <a:lvl8pPr marL="0" indent="190500" algn="l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z="3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</a:defRPr>
            </a:lvl8pPr>
            <a:lvl9pPr marL="0" indent="190500" algn="l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z="3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x" preserve="0" showMasterPhAnim="0" showMasterSp="1" type="tx" userDrawn="1">
  <p:cSld name="tx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 bwMode="auto">
          <a:xfrm>
            <a:off x="0" y="274636"/>
            <a:ext cx="8686800" cy="1554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title"/>
          </p:nvPr>
        </p:nvSpPr>
        <p:spPr bwMode="auto">
          <a:xfrm>
            <a:off x="457200" y="274637"/>
            <a:ext cx="8229600" cy="1522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 bwMode="auto">
          <a:xfrm>
            <a:off x="457200" y="1947332"/>
            <a:ext cx="8229600" cy="4620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woColTx" preserve="0" showMasterPhAnim="0" showMasterSp="1" type="twoColTx" userDrawn="1">
  <p:cSld name="twoColTx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 bwMode="auto">
          <a:xfrm>
            <a:off x="0" y="274636"/>
            <a:ext cx="8686800" cy="1554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title"/>
          </p:nvPr>
        </p:nvSpPr>
        <p:spPr bwMode="auto">
          <a:xfrm>
            <a:off x="457200" y="274637"/>
            <a:ext cx="8229600" cy="1522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</a:defRPr>
            </a:lvl1pPr>
            <a:lvl2pPr algn="l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</a:defRPr>
            </a:lvl2pPr>
            <a:lvl3pPr algn="l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</a:defRPr>
            </a:lvl3pPr>
            <a:lvl4pPr algn="l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</a:defRPr>
            </a:lvl4pPr>
            <a:lvl5pPr algn="l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</a:defRPr>
            </a:lvl5pPr>
            <a:lvl6pPr algn="l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</a:defRPr>
            </a:lvl6pPr>
            <a:lvl7pPr algn="l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</a:defRPr>
            </a:lvl7pPr>
            <a:lvl8pPr algn="l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</a:defRPr>
            </a:lvl8pPr>
            <a:lvl9pPr algn="l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 bwMode="auto">
          <a:xfrm>
            <a:off x="457200" y="1947332"/>
            <a:ext cx="4030200" cy="4620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>
              <a:defRPr/>
            </a:pPr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2"/>
          </p:nvPr>
        </p:nvSpPr>
        <p:spPr bwMode="auto">
          <a:xfrm>
            <a:off x="4656667" y="1949211"/>
            <a:ext cx="4030200" cy="4620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Only" preserve="0" showMasterPhAnim="0" showMasterSp="1" type="titleOnly" userDrawn="1">
  <p:cSld name="title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 bwMode="auto">
          <a:xfrm>
            <a:off x="0" y="274636"/>
            <a:ext cx="8686800" cy="1554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title"/>
          </p:nvPr>
        </p:nvSpPr>
        <p:spPr bwMode="auto">
          <a:xfrm>
            <a:off x="457200" y="274637"/>
            <a:ext cx="8229600" cy="1522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</a:defRPr>
            </a:lvl1pPr>
            <a:lvl2pPr algn="l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</a:defRPr>
            </a:lvl2pPr>
            <a:lvl3pPr algn="l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</a:defRPr>
            </a:lvl3pPr>
            <a:lvl4pPr algn="l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</a:defRPr>
            </a:lvl4pPr>
            <a:lvl5pPr algn="l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</a:defRPr>
            </a:lvl5pPr>
            <a:lvl6pPr algn="l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</a:defRPr>
            </a:lvl6pPr>
            <a:lvl7pPr algn="l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</a:defRPr>
            </a:lvl7pPr>
            <a:lvl8pPr algn="l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</a:defRPr>
            </a:lvl8pPr>
            <a:lvl9pPr algn="l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CAPTION_ONLY" preserve="0" showMasterPhAnim="0" showMasterSp="1" userDrawn="1">
  <p:cSld name="CAPTION_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 bwMode="auto">
          <a:xfrm>
            <a:off x="0" y="5875078"/>
            <a:ext cx="8686800" cy="692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 bwMode="auto">
          <a:xfrm>
            <a:off x="457200" y="5875078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34290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sz="2400" b="1" i="0">
                <a:solidFill>
                  <a:schemeClr val="lt1"/>
                </a:solidFill>
              </a:defRPr>
            </a:lvl1pPr>
            <a:lvl2pPr marL="34290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sz="2400" b="1" i="0">
                <a:solidFill>
                  <a:schemeClr val="lt1"/>
                </a:solidFill>
              </a:defRPr>
            </a:lvl2pPr>
            <a:lvl3pPr marL="34290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sz="2400" b="1" i="0">
                <a:solidFill>
                  <a:schemeClr val="lt1"/>
                </a:solidFill>
              </a:defRPr>
            </a:lvl3pPr>
            <a:lvl4pPr marL="34290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sz="2400" b="1" i="0">
                <a:solidFill>
                  <a:schemeClr val="lt1"/>
                </a:solidFill>
              </a:defRPr>
            </a:lvl4pPr>
            <a:lvl5pPr marL="34290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sz="2400" b="1" i="0">
                <a:solidFill>
                  <a:schemeClr val="lt1"/>
                </a:solidFill>
              </a:defRPr>
            </a:lvl5pPr>
            <a:lvl6pPr marL="34290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sz="2400" b="1" i="0">
                <a:solidFill>
                  <a:schemeClr val="lt1"/>
                </a:solidFill>
              </a:defRPr>
            </a:lvl6pPr>
            <a:lvl7pPr marL="34290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sz="2400" b="1" i="0">
                <a:solidFill>
                  <a:schemeClr val="lt1"/>
                </a:solidFill>
              </a:defRPr>
            </a:lvl7pPr>
            <a:lvl8pPr marL="34290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sz="2400" b="1" i="0">
                <a:solidFill>
                  <a:schemeClr val="lt1"/>
                </a:solidFill>
              </a:defRPr>
            </a:lvl8pPr>
            <a:lvl9pPr marL="34290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sz="2400" b="1" i="0">
                <a:solidFill>
                  <a:schemeClr val="lt1"/>
                </a:solidFill>
              </a:defRPr>
            </a:lvl9pPr>
          </a:lstStyle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blank" preserve="0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 bwMode="auto">
          <a:xfrm>
            <a:off x="457200" y="274637"/>
            <a:ext cx="8229600" cy="1522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l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defRPr>
            </a:lvl1pPr>
            <a:lvl2pPr marL="0" indent="304800" algn="l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defRPr>
            </a:lvl2pPr>
            <a:lvl3pPr marL="0" indent="304800" algn="l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defRPr>
            </a:lvl3pPr>
            <a:lvl4pPr marL="0" indent="304800" algn="l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defRPr>
            </a:lvl4pPr>
            <a:lvl5pPr marL="0" indent="304800" algn="l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defRPr>
            </a:lvl5pPr>
            <a:lvl6pPr marL="0" indent="304800" algn="l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defRPr>
            </a:lvl6pPr>
            <a:lvl7pPr marL="0" indent="304800" algn="l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defRPr>
            </a:lvl7pPr>
            <a:lvl8pPr marL="0" indent="304800" algn="l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defRPr>
            </a:lvl8pPr>
            <a:lvl9pPr marL="0" indent="304800" algn="l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4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 bwMode="auto">
          <a:xfrm>
            <a:off x="457200" y="1947332"/>
            <a:ext cx="8229600" cy="4620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1pPr>
            <a:lvl2pPr marL="742950" indent="-285750" algn="l">
              <a:spcBef>
                <a:spcPts val="480"/>
              </a:spcBef>
              <a:buClr>
                <a:schemeClr val="dk2"/>
              </a:buClr>
              <a:buSzPct val="100000"/>
              <a:buFont typeface="Courier New"/>
              <a:buChar char="o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2pPr>
            <a:lvl3pPr marL="1143000" indent="-228600" algn="l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3pPr>
            <a:lvl4pPr marL="1600200" indent="-228600" algn="l">
              <a:spcBef>
                <a:spcPts val="360"/>
              </a:spcBef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4pPr>
            <a:lvl5pPr marL="2057400" indent="-228600" algn="l">
              <a:spcBef>
                <a:spcPts val="360"/>
              </a:spcBef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5pPr>
            <a:lvl6pPr marL="2514600" indent="-228600" algn="l">
              <a:spcBef>
                <a:spcPts val="360"/>
              </a:spcBef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6pPr>
            <a:lvl7pPr marL="2971800" indent="-228600" algn="l">
              <a:spcBef>
                <a:spcPts val="360"/>
              </a:spcBef>
              <a:buClr>
                <a:schemeClr val="dk2"/>
              </a:buClr>
              <a:buSzPct val="166666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7pPr>
            <a:lvl8pPr marL="3429000" indent="-228600" algn="l">
              <a:spcBef>
                <a:spcPts val="360"/>
              </a:spcBef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8pPr>
            <a:lvl9pPr marL="3886200" indent="-228600" algn="l">
              <a:spcBef>
                <a:spcPts val="360"/>
              </a:spcBef>
              <a:buClr>
                <a:schemeClr val="dk2"/>
              </a:buClr>
              <a:buSzPct val="100000"/>
              <a:buFont typeface="Wingdings"/>
              <a:buChar char="§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defPPr marR="0" algn="l">
        <a:lnSpc>
          <a:spcPct val="100000"/>
        </a:lnSpc>
        <a:spcBef>
          <a:spcPts val="0"/>
        </a:spcBef>
        <a:spcAft>
          <a:spcPts val="0"/>
        </a:spcAft>
      </a:defPPr>
      <a:lvl1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</p:titleStyle>
    <p:bodyStyle>
      <a:defPPr marR="0" algn="l">
        <a:lnSpc>
          <a:spcPct val="100000"/>
        </a:lnSpc>
        <a:spcBef>
          <a:spcPts val="0"/>
        </a:spcBef>
        <a:spcAft>
          <a:spcPts val="0"/>
        </a:spcAft>
      </a:defPPr>
      <a:lvl1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defPPr marR="0" algn="l">
        <a:lnSpc>
          <a:spcPct val="100000"/>
        </a:lnSpc>
        <a:spcBef>
          <a:spcPts val="0"/>
        </a:spcBef>
        <a:spcAft>
          <a:spcPts val="0"/>
        </a:spcAft>
      </a:defPPr>
      <a:lvl1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ctrTitle"/>
          </p:nvPr>
        </p:nvSpPr>
        <p:spPr bwMode="auto">
          <a:xfrm>
            <a:off x="323526" y="1621092"/>
            <a:ext cx="8502478" cy="2012009"/>
          </a:xfrm>
          <a:prstGeom prst="rect">
            <a:avLst/>
          </a:prstGeom>
        </p:spPr>
        <p:txBody>
          <a:bodyPr wrap="square" lIns="91425" tIns="91425" rIns="91425" bIns="91425" anchor="ctr" anchorCtr="0">
            <a:spAutoFit/>
          </a:bodyPr>
          <a:lstStyle/>
          <a:p>
            <a:pPr algn="ctr">
              <a:defRPr/>
            </a:pPr>
            <a:r>
              <a:rPr lang="ru" sz="4000">
                <a:solidFill>
                  <a:schemeClr val="tx1"/>
                </a:solidFill>
              </a:rPr>
              <a:t>Дополнительная антивирусная защита сети предприятия.</a:t>
            </a:r>
            <a:endParaRPr lang="ru" sz="4000">
              <a:solidFill>
                <a:schemeClr val="tx1"/>
              </a:solidFill>
            </a:endParaRPr>
          </a:p>
        </p:txBody>
      </p:sp>
      <p:sp>
        <p:nvSpPr>
          <p:cNvPr id="29" name="Shape 29"/>
          <p:cNvSpPr txBox="1">
            <a:spLocks noGrp="1"/>
          </p:cNvSpPr>
          <p:nvPr>
            <p:ph type="subTitle" idx="1"/>
          </p:nvPr>
        </p:nvSpPr>
        <p:spPr bwMode="auto">
          <a:xfrm>
            <a:off x="179511" y="4374390"/>
            <a:ext cx="8144463" cy="457529"/>
          </a:xfrm>
          <a:prstGeom prst="rect">
            <a:avLst/>
          </a:prstGeom>
        </p:spPr>
        <p:txBody>
          <a:bodyPr wrap="square" lIns="91425" tIns="91425" rIns="91425" bIns="91425" anchor="ctr" anchorCtr="0">
            <a:spAutoFit/>
          </a:bodyPr>
          <a:lstStyle/>
          <a:p>
            <a:pPr lvl="0" algn="r">
              <a:buNone/>
              <a:defRPr/>
            </a:pPr>
            <a:r>
              <a:rPr lang="ru" sz="1800"/>
              <a:t>ОДО “ВИРУСБЛОКАДА”</a:t>
            </a:r>
            <a:endParaRPr lang="ru" sz="1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spd="med" p14:dur="750" advClick="1">
        <p:fade thruBlk="0"/>
      </p:transition>
    </mc:Choice>
    <mc:Fallback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 bwMode="auto">
          <a:xfrm>
            <a:off x="457200" y="1914750"/>
            <a:ext cx="8236078" cy="4907610"/>
          </a:xfrm>
          <a:prstGeom prst="rect">
            <a:avLst/>
          </a:prstGeom>
        </p:spPr>
        <p:txBody>
          <a:bodyPr wrap="square" lIns="91425" tIns="91425" rIns="91425" bIns="91425" anchor="t" anchorCtr="0">
            <a:spAutoFit/>
          </a:bodyPr>
          <a:lstStyle/>
          <a:p>
            <a:pPr lvl="0" algn="ctr">
              <a:buNone/>
              <a:defRPr/>
            </a:pPr>
            <a:r>
              <a:rPr lang="ru">
                <a:solidFill>
                  <a:srgbClr val="000000"/>
                </a:solidFill>
              </a:rPr>
              <a:t>Антивирусная утилита компании ВИРУСБЛОКАДА, разработанная специально для использования в качестве второго (дополнительного) антивирусного продукта в корпоративной сети.</a:t>
            </a:r>
            <a:endParaRPr/>
          </a:p>
          <a:p>
            <a:pPr>
              <a:defRPr/>
            </a:pPr>
            <a:endParaRPr/>
          </a:p>
          <a:p>
            <a:pPr algn="ctr">
              <a:buNone/>
              <a:defRPr/>
            </a:pPr>
            <a:r>
              <a:rPr lang="ru">
                <a:solidFill>
                  <a:srgbClr val="CC0000"/>
                </a:solidFill>
              </a:rPr>
              <a:t>ПРЕДЛАГАЕМЫЙ ПРОДУКТ НЕ ПРЕДУСМАТРИВАЕТ ДЕИНСТАЛЯЦИЮ ОСНОВНОГО КОРПОРАТИВНОГО АНТИВИРУСА.</a:t>
            </a:r>
            <a:endParaRPr/>
          </a:p>
        </p:txBody>
      </p:sp>
      <p:sp>
        <p:nvSpPr>
          <p:cNvPr id="35" name="Shape 35"/>
          <p:cNvSpPr txBox="1"/>
          <p:nvPr/>
        </p:nvSpPr>
        <p:spPr bwMode="auto">
          <a:xfrm>
            <a:off x="395534" y="620686"/>
            <a:ext cx="8248017" cy="1280489"/>
          </a:xfrm>
          <a:prstGeom prst="rect">
            <a:avLst/>
          </a:prstGeom>
          <a:noFill/>
        </p:spPr>
        <p:txBody>
          <a:bodyPr wrap="square" lIns="91425" tIns="91425" rIns="91425" bIns="91425" anchor="t" anchorCtr="0">
            <a:spAutoFit/>
          </a:bodyPr>
          <a:lstStyle/>
          <a:p>
            <a:pPr algn="ctr">
              <a:buNone/>
              <a:defRPr/>
            </a:pPr>
            <a:r>
              <a:rPr lang="ru" sz="3600" b="1">
                <a:solidFill>
                  <a:srgbClr val="FFFFFF"/>
                </a:solidFill>
              </a:rPr>
              <a:t>Сканер на базе программного комплекса КАНОЭ.</a:t>
            </a:r>
            <a:endParaRPr lang="ru" sz="3600" b="1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spd="med" p14:dur="750" advClick="1">
        <p:fade thruBlk="0"/>
      </p:transition>
    </mc:Choice>
    <mc:Fallback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 bwMode="auto">
          <a:xfrm>
            <a:off x="0" y="762703"/>
            <a:ext cx="8689319" cy="1036649"/>
          </a:xfrm>
          <a:prstGeom prst="rect">
            <a:avLst/>
          </a:prstGeom>
        </p:spPr>
        <p:txBody>
          <a:bodyPr wrap="square" lIns="91425" tIns="91425" rIns="91425" bIns="91425" anchor="b" anchorCtr="0">
            <a:spAutoFit/>
          </a:bodyPr>
          <a:lstStyle/>
          <a:p>
            <a:pPr algn="ctr">
              <a:buNone/>
              <a:defRPr/>
            </a:pPr>
            <a:r>
              <a:rPr lang="ru" sz="2800" b="1" i="0" u="none" strike="noStrike" cap="none" spc="0">
                <a:solidFill>
                  <a:srgbClr val="FFFFFF"/>
                </a:solidFill>
                <a:latin typeface="Arial"/>
                <a:ea typeface="Arial"/>
                <a:cs typeface="Arial"/>
              </a:rPr>
              <a:t>Сканер на базе программного комплекса КАНОЭ. </a:t>
            </a:r>
            <a:r>
              <a:rPr lang="ru" sz="2800" b="0">
                <a:solidFill>
                  <a:srgbClr val="FFFFFF"/>
                </a:solidFill>
              </a:rPr>
              <a:t>Возможности.</a:t>
            </a:r>
            <a:endParaRPr sz="2800" b="1">
              <a:solidFill>
                <a:srgbClr val="FFFFFF"/>
              </a:solidFill>
            </a:endParaRPr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 bwMode="auto">
          <a:xfrm>
            <a:off x="323527" y="2348879"/>
            <a:ext cx="8232479" cy="3618306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algn="just">
              <a:lnSpc>
                <a:spcPct val="114999"/>
              </a:lnSpc>
              <a:spcBef>
                <a:spcPts val="0"/>
              </a:spcBef>
              <a:defRPr/>
            </a:pPr>
            <a:r>
              <a:rPr lang="ru" sz="2800">
                <a:solidFill>
                  <a:srgbClr val="000000"/>
                </a:solidFill>
              </a:rPr>
              <a:t> Дополнительная </a:t>
            </a:r>
            <a:r>
              <a:rPr lang="ru" sz="2800">
                <a:solidFill>
                  <a:srgbClr val="000000"/>
                </a:solidFill>
              </a:rPr>
              <a:t>антивирусная защита, совместимая с on-access защитой антивирусных продуктов любых других производителей</a:t>
            </a:r>
            <a:endParaRPr/>
          </a:p>
          <a:p>
            <a:pPr lvl="0" algn="just">
              <a:lnSpc>
                <a:spcPct val="114999"/>
              </a:lnSpc>
              <a:spcBef>
                <a:spcPts val="0"/>
              </a:spcBef>
              <a:defRPr/>
            </a:pPr>
            <a:r>
              <a:rPr lang="ru" sz="2800">
                <a:solidFill>
                  <a:srgbClr val="000000"/>
                </a:solidFill>
              </a:rPr>
              <a:t> Удаленное </a:t>
            </a:r>
            <a:r>
              <a:rPr lang="ru" sz="2800">
                <a:solidFill>
                  <a:srgbClr val="000000"/>
                </a:solidFill>
              </a:rPr>
              <a:t>централизованное управление установленным продуктом в корпоративной сети</a:t>
            </a:r>
            <a:endParaRPr lang="ru" sz="280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spd="med" p14:dur="750" advClick="1">
        <p:fade thruBlk="0"/>
      </p:transition>
    </mc:Choice>
    <mc:Fallback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 bwMode="auto">
          <a:xfrm>
            <a:off x="0" y="823304"/>
            <a:ext cx="8688959" cy="975690"/>
          </a:xfrm>
          <a:prstGeom prst="rect">
            <a:avLst/>
          </a:prstGeom>
        </p:spPr>
        <p:txBody>
          <a:bodyPr wrap="square" lIns="91425" tIns="91425" rIns="91425" bIns="91425" anchor="b" anchorCtr="0">
            <a:spAutoFit/>
          </a:bodyPr>
          <a:lstStyle/>
          <a:p>
            <a:pPr algn="ctr">
              <a:buNone/>
              <a:defRPr/>
            </a:pPr>
            <a:r>
              <a:rPr lang="ru" sz="2600" b="1" i="0" u="none" strike="noStrike" cap="none" spc="0">
                <a:solidFill>
                  <a:srgbClr val="FFFFFF"/>
                </a:solidFill>
                <a:latin typeface="Arial"/>
                <a:ea typeface="Arial"/>
                <a:cs typeface="Arial"/>
              </a:rPr>
              <a:t>Сканер на базе программного комплекса КАНОЭ.</a:t>
            </a:r>
            <a:endParaRPr sz="2600" b="1">
              <a:solidFill>
                <a:srgbClr val="FFFFFF"/>
              </a:solidFill>
            </a:endParaRPr>
          </a:p>
          <a:p>
            <a:pPr lvl="0" algn="ctr">
              <a:buNone/>
              <a:defRPr/>
            </a:pPr>
            <a:r>
              <a:rPr lang="ru" sz="2600" b="0">
                <a:solidFill>
                  <a:srgbClr val="FFFFFF"/>
                </a:solidFill>
              </a:rPr>
              <a:t> </a:t>
            </a:r>
            <a:r>
              <a:rPr lang="ru" sz="2600" b="0">
                <a:solidFill>
                  <a:srgbClr val="FFFFFF"/>
                </a:solidFill>
              </a:rPr>
              <a:t>Состав продукта.</a:t>
            </a:r>
            <a:endParaRPr sz="2600"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 bwMode="auto">
          <a:xfrm>
            <a:off x="395535" y="2276871"/>
            <a:ext cx="8338319" cy="345980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457200" lvl="0" indent="-419100" algn="just">
              <a:buClr>
                <a:schemeClr val="dk2"/>
              </a:buClr>
              <a:buSzPct val="166666"/>
              <a:buFont typeface="Arial"/>
              <a:buChar char="•"/>
              <a:defRPr/>
            </a:pPr>
            <a:r>
              <a:rPr lang="ru"/>
              <a:t>Комплекс программный “КАНОЭ”, установленный только как антивирусный сканер и работающий в режиме антивирусного сканера по требованию </a:t>
            </a:r>
            <a:endParaRPr/>
          </a:p>
          <a:p>
            <a:pPr marL="457200" lvl="0" indent="-419100" algn="just">
              <a:buClr>
                <a:schemeClr val="dk2"/>
              </a:buClr>
              <a:buSzPct val="166666"/>
              <a:buFont typeface="Arial"/>
              <a:buChar char="•"/>
              <a:defRPr/>
            </a:pPr>
            <a:r>
              <a:rPr lang="ru"/>
              <a:t>Центр управления использующийся для установки и управления антивирусным сканером КАНОЭ в корпоративной сети</a:t>
            </a:r>
            <a:r>
              <a:rPr lang="ru"/>
              <a:t>.</a:t>
            </a:r>
            <a:endParaRPr lang="ru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spd="med" p14:dur="750" advClick="1">
        <p:fade thruBlk="0"/>
      </p:transition>
    </mc:Choice>
    <mc:Fallback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 bwMode="auto">
          <a:xfrm>
            <a:off x="467542" y="724482"/>
            <a:ext cx="8232479" cy="97569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algn="ctr">
              <a:buNone/>
              <a:defRPr/>
            </a:pPr>
            <a:r>
              <a:rPr lang="ru" sz="2600" b="1" i="0" u="none" strike="noStrike" cap="none" spc="0">
                <a:solidFill>
                  <a:srgbClr val="FFFFFF"/>
                </a:solidFill>
                <a:latin typeface="Arial"/>
                <a:ea typeface="Arial"/>
                <a:cs typeface="Arial"/>
              </a:rPr>
              <a:t>Сканер на базе программного комплекса КАНОЭ. </a:t>
            </a:r>
            <a:r>
              <a:rPr lang="ru" sz="2600" b="0">
                <a:solidFill>
                  <a:srgbClr val="FFFFFF"/>
                </a:solidFill>
              </a:rPr>
              <a:t>Практика применения.</a:t>
            </a:r>
            <a:endParaRPr sz="2600" b="1">
              <a:solidFill>
                <a:srgbClr val="FFFFFF"/>
              </a:solidFill>
            </a:endParaRPr>
          </a:p>
        </p:txBody>
      </p:sp>
      <p:sp>
        <p:nvSpPr>
          <p:cNvPr id="54" name="Shape 54"/>
          <p:cNvSpPr txBox="1"/>
          <p:nvPr/>
        </p:nvSpPr>
        <p:spPr bwMode="auto">
          <a:xfrm flipH="0" flipV="0">
            <a:off x="671481" y="1987349"/>
            <a:ext cx="8094628" cy="2316809"/>
          </a:xfrm>
          <a:prstGeom prst="rect">
            <a:avLst/>
          </a:prstGeom>
          <a:noFill/>
        </p:spPr>
        <p:txBody>
          <a:bodyPr lIns="91423" tIns="91423" rIns="91423" bIns="91423" anchor="t" anchorCtr="0">
            <a:spAutoFit/>
          </a:bodyPr>
          <a:lstStyle/>
          <a:p>
            <a:pPr algn="ctr">
              <a:buNone/>
              <a:defRPr/>
            </a:pPr>
            <a:r>
              <a:rPr lang="ru" sz="2800">
                <a:solidFill>
                  <a:srgbClr val="FF0000"/>
                </a:solidFill>
              </a:rPr>
              <a:t>Предлагаемый продукт устанавливается совместно с основным корпоративным антивирусом, имеет отдельный инструмент управления и не конфликтует с имеющейся консолью администратора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spd="med" p14:dur="750" advClick="1">
        <p:fade thruBlk="0"/>
      </p:transition>
    </mc:Choice>
    <mc:Fallback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 bwMode="auto">
          <a:xfrm>
            <a:off x="323526" y="600887"/>
            <a:ext cx="8231399" cy="1036649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algn="ctr">
              <a:buNone/>
              <a:defRPr/>
            </a:pPr>
            <a:r>
              <a:rPr lang="ru" sz="2800" b="1" i="0" u="none" strike="noStrike" cap="none" spc="0">
                <a:solidFill>
                  <a:srgbClr val="FFFFFF"/>
                </a:solidFill>
                <a:latin typeface="Arial"/>
                <a:ea typeface="Arial"/>
                <a:cs typeface="Arial"/>
              </a:rPr>
              <a:t>Сканер на базе программного комплекса КАНОЭ.</a:t>
            </a:r>
            <a:r>
              <a:rPr lang="ru" sz="2800" b="0">
                <a:solidFill>
                  <a:srgbClr val="FFFFFF"/>
                </a:solidFill>
              </a:rPr>
              <a:t> </a:t>
            </a:r>
            <a:r>
              <a:rPr lang="ru" sz="2800" b="0">
                <a:solidFill>
                  <a:srgbClr val="FFFFFF"/>
                </a:solidFill>
              </a:rPr>
              <a:t>Преимущества использования.</a:t>
            </a:r>
            <a:endParaRPr sz="2800" b="1">
              <a:solidFill>
                <a:srgbClr val="FFFFFF"/>
              </a:solidFill>
            </a:endParaRP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 bwMode="auto">
          <a:xfrm>
            <a:off x="395535" y="2564903"/>
            <a:ext cx="8267399" cy="307881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algn="l">
              <a:defRPr/>
            </a:pPr>
            <a:r>
              <a:rPr lang="ru"/>
              <a:t>Наличие квалифицированной технической поддержки и вирусной лаборатории на территории Республики Беларусь,</a:t>
            </a:r>
            <a:endParaRPr lang="ru"/>
          </a:p>
          <a:p>
            <a:pPr algn="l">
              <a:defRPr/>
            </a:pPr>
            <a:r>
              <a:rPr lang="ru"/>
              <a:t> Собственная антивирусная база,</a:t>
            </a:r>
            <a:endParaRPr lang="ru"/>
          </a:p>
          <a:p>
            <a:pPr algn="l">
              <a:defRPr/>
            </a:pPr>
            <a:r>
              <a:rPr lang="ru"/>
              <a:t> Собственные технологии поиска и обезвреживания вирусов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spd="med" p14:dur="750" advClick="1">
        <p:fade thruBlk="0"/>
      </p:transition>
    </mc:Choice>
    <mc:Fallback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 bwMode="auto">
          <a:xfrm>
            <a:off x="323526" y="601247"/>
            <a:ext cx="8231759" cy="1036649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algn="ctr">
              <a:buNone/>
              <a:defRPr/>
            </a:pPr>
            <a:r>
              <a:rPr lang="ru" sz="2800" b="1" i="0" u="none" strike="noStrike" cap="none" spc="0">
                <a:solidFill>
                  <a:srgbClr val="FFFFFF"/>
                </a:solidFill>
                <a:latin typeface="Arial"/>
                <a:ea typeface="Arial"/>
                <a:cs typeface="Arial"/>
              </a:rPr>
              <a:t>Сканер на базе программного комплекса КАНОЭ.</a:t>
            </a:r>
            <a:r>
              <a:rPr lang="ru" sz="2800" b="0">
                <a:solidFill>
                  <a:srgbClr val="FFFFFF"/>
                </a:solidFill>
              </a:rPr>
              <a:t> Преимущества использования.</a:t>
            </a:r>
            <a:endParaRPr sz="2800" b="1">
              <a:solidFill>
                <a:srgbClr val="FFFFFF"/>
              </a:solidFill>
            </a:endParaRP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 bwMode="auto">
          <a:xfrm>
            <a:off x="467543" y="1844823"/>
            <a:ext cx="8256239" cy="2987370"/>
          </a:xfrm>
          <a:prstGeom prst="rect">
            <a:avLst/>
          </a:prstGeom>
        </p:spPr>
        <p:txBody>
          <a:bodyPr wrap="square" lIns="91425" tIns="91425" rIns="91425" bIns="91425" anchor="t" anchorCtr="0">
            <a:spAutoFit/>
          </a:bodyPr>
          <a:lstStyle/>
          <a:p>
            <a:pPr marL="457200" lvl="0" indent="-381000">
              <a:buClr>
                <a:schemeClr val="dk2"/>
              </a:buClr>
              <a:buSzPct val="166666"/>
              <a:buFont typeface="Arial"/>
              <a:buChar char="•"/>
              <a:defRPr/>
            </a:pPr>
            <a:r>
              <a:rPr lang="ru" sz="2400"/>
              <a:t>Экстренный выпуск оттестированной на ложные срабатывания антивирусной базы с включенной информацией об исследованном образце занимает менее 2х часов</a:t>
            </a:r>
            <a:endParaRPr lang="ru" sz="2400"/>
          </a:p>
          <a:p>
            <a:pPr marL="457200" lvl="0" indent="-380999">
              <a:buClr>
                <a:schemeClr val="dk2"/>
              </a:buClr>
              <a:buSzPct val="166666"/>
              <a:buFont typeface="Arial"/>
              <a:buChar char="•"/>
              <a:defRPr/>
            </a:pPr>
            <a:r>
              <a:rPr lang="ru" sz="2400"/>
              <a:t>Экстренный выезд специалиста  может быть совершен </a:t>
            </a:r>
            <a:r>
              <a:rPr lang="ru" sz="2400"/>
              <a:t>в любую точку Республики Беларусь</a:t>
            </a:r>
            <a:endParaRPr/>
          </a:p>
          <a:p>
            <a:pPr marL="457200" lvl="0" indent="-381000">
              <a:buClr>
                <a:schemeClr val="dk2"/>
              </a:buClr>
              <a:buSzPct val="166666"/>
              <a:buFont typeface="Arial"/>
              <a:buChar char="•"/>
              <a:defRPr/>
            </a:pPr>
            <a:endParaRPr/>
          </a:p>
        </p:txBody>
      </p:sp>
      <p:sp>
        <p:nvSpPr>
          <p:cNvPr id="87" name="Shape 87"/>
          <p:cNvSpPr/>
          <p:nvPr/>
        </p:nvSpPr>
        <p:spPr bwMode="auto">
          <a:xfrm>
            <a:off x="1288236" y="6015356"/>
            <a:ext cx="3707097" cy="526343"/>
          </a:xfrm>
          <a:prstGeom prst="rect">
            <a:avLst/>
          </a:prstGeom>
          <a:blipFill>
            <a:blip r:embed="rId3"/>
            <a:stretch/>
          </a:blipFill>
          <a:ln>
            <a:noFill/>
          </a:ln>
        </p:spPr>
      </p:sp>
      <p:sp>
        <p:nvSpPr>
          <p:cNvPr id="88" name="Shape 88"/>
          <p:cNvSpPr/>
          <p:nvPr/>
        </p:nvSpPr>
        <p:spPr bwMode="auto">
          <a:xfrm>
            <a:off x="6152991" y="5877271"/>
            <a:ext cx="1742109" cy="802512"/>
          </a:xfrm>
          <a:prstGeom prst="rect">
            <a:avLst/>
          </a:prstGeom>
          <a:blipFill>
            <a:blip r:embed="rId4"/>
            <a:stretch/>
          </a:blipFill>
          <a:ln>
            <a:noFill/>
          </a:ln>
        </p:spPr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spd="med" p14:dur="750" advClick="1">
        <p:fade thruBlk="0"/>
      </p:transition>
    </mc:Choice>
    <mc:Fallback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41699009" name="Shape 13"/>
          <p:cNvSpPr txBox="1">
            <a:spLocks noGrp="1"/>
          </p:cNvSpPr>
          <p:nvPr>
            <p:ph type="title"/>
          </p:nvPr>
        </p:nvSpPr>
        <p:spPr bwMode="auto">
          <a:xfrm>
            <a:off x="457200" y="274636"/>
            <a:ext cx="8229600" cy="1522198"/>
          </a:xfrm>
          <a:prstGeom prst="rect">
            <a:avLst/>
          </a:prstGeom>
          <a:noFill/>
          <a:ln>
            <a:noFill/>
          </a:ln>
        </p:spPr>
        <p:txBody>
          <a:bodyPr lIns="91424" tIns="91424" rIns="91424" bIns="91424" anchor="b" anchorCtr="0"/>
          <a:lstStyle>
            <a:lvl1pPr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defRPr/>
            </a:pPr>
            <a:r>
              <a:rPr sz="3600"/>
              <a:t>Сканер VBAKD.</a:t>
            </a:r>
            <a:endParaRPr sz="3600"/>
          </a:p>
        </p:txBody>
      </p:sp>
      <p:sp>
        <p:nvSpPr>
          <p:cNvPr id="1814071853" name="Shape 14"/>
          <p:cNvSpPr txBox="1">
            <a:spLocks noGrp="1"/>
          </p:cNvSpPr>
          <p:nvPr>
            <p:ph type="body" idx="1"/>
          </p:nvPr>
        </p:nvSpPr>
        <p:spPr bwMode="auto">
          <a:xfrm>
            <a:off x="457200" y="1947331"/>
            <a:ext cx="8229600" cy="4620298"/>
          </a:xfrm>
          <a:prstGeom prst="rect">
            <a:avLst/>
          </a:prstGeom>
          <a:noFill/>
          <a:ln>
            <a:noFill/>
          </a:ln>
        </p:spPr>
        <p:txBody>
          <a:bodyPr lIns="91424" tIns="91424" rIns="91424" bIns="91424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>
              <a:defRPr/>
            </a:pPr>
            <a:r>
              <a:rPr/>
              <a:t>Программный продукт, реализующий интерфейс REST, протокол CLAMD для ОС Linux, Windows и FreeBSD.</a:t>
            </a:r>
            <a:endParaRPr/>
          </a:p>
          <a:p>
            <a:pPr>
              <a:defRPr/>
            </a:pPr>
            <a:r>
              <a:rPr/>
              <a:t>Предназначен для использования в почтовых сервисах, контейнерных средах, может выступать в качестве сервера для легкого агента.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04395434" name="Shape 13"/>
          <p:cNvSpPr txBox="1">
            <a:spLocks noGrp="1"/>
          </p:cNvSpPr>
          <p:nvPr>
            <p:ph type="title"/>
          </p:nvPr>
        </p:nvSpPr>
        <p:spPr bwMode="auto">
          <a:xfrm>
            <a:off x="457200" y="274636"/>
            <a:ext cx="8229600" cy="1522198"/>
          </a:xfrm>
          <a:prstGeom prst="rect">
            <a:avLst/>
          </a:prstGeom>
          <a:noFill/>
          <a:ln>
            <a:noFill/>
          </a:ln>
        </p:spPr>
        <p:txBody>
          <a:bodyPr lIns="91424" tIns="91424" rIns="91424" bIns="91424" anchor="b" anchorCtr="0"/>
          <a:lstStyle>
            <a:lvl1pPr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defRPr/>
            </a:pPr>
            <a:r>
              <a:rPr lang="en-US" sz="2800" b="1" i="0" u="none" strike="noStrike" cap="none" spc="0">
                <a:solidFill>
                  <a:schemeClr val="lt1"/>
                </a:solidFill>
                <a:latin typeface="Arial"/>
                <a:ea typeface="Arial"/>
                <a:cs typeface="Arial"/>
              </a:rPr>
              <a:t>Сканер VBAKD. Практика применения.</a:t>
            </a:r>
            <a:endParaRPr sz="2800"/>
          </a:p>
        </p:txBody>
      </p:sp>
      <p:sp>
        <p:nvSpPr>
          <p:cNvPr id="363696521" name="Shape 14"/>
          <p:cNvSpPr txBox="1">
            <a:spLocks noGrp="1"/>
          </p:cNvSpPr>
          <p:nvPr>
            <p:ph type="body" idx="1"/>
          </p:nvPr>
        </p:nvSpPr>
        <p:spPr bwMode="auto">
          <a:xfrm>
            <a:off x="457200" y="1947331"/>
            <a:ext cx="8229600" cy="4620298"/>
          </a:xfrm>
          <a:prstGeom prst="rect">
            <a:avLst/>
          </a:prstGeom>
          <a:noFill/>
          <a:ln>
            <a:noFill/>
          </a:ln>
        </p:spPr>
        <p:txBody>
          <a:bodyPr lIns="91424" tIns="91424" rIns="91424" bIns="91424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>
              <a:defRPr/>
            </a:pPr>
            <a:r>
              <a:rPr/>
              <a:t>Почтовые сервера (EXIM, postfix, sendmail)</a:t>
            </a:r>
            <a:endParaRPr/>
          </a:p>
          <a:p>
            <a:pPr>
              <a:defRPr/>
            </a:pPr>
            <a:r>
              <a:rPr/>
              <a:t>Контейнерные среды</a:t>
            </a:r>
            <a:endParaRPr/>
          </a:p>
          <a:p>
            <a:pPr>
              <a:defRPr/>
            </a:pPr>
            <a:r>
              <a:rPr/>
              <a:t>Среды виртуализации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">
  <a:themeElements>
    <a:clrScheme name="Custom 348">
      <a:dk1>
        <a:srgbClr val="000000"/>
      </a:dk1>
      <a:lt1>
        <a:srgbClr val="FFFFFF"/>
      </a:lt1>
      <a:dk2>
        <a:srgbClr val="191919"/>
      </a:dk2>
      <a:lt2>
        <a:srgbClr val="CCCCCC"/>
      </a:lt2>
      <a:accent1>
        <a:srgbClr val="7E5554"/>
      </a:accent1>
      <a:accent2>
        <a:srgbClr val="910A10"/>
      </a:accent2>
      <a:accent3>
        <a:srgbClr val="84294D"/>
      </a:accent3>
      <a:accent4>
        <a:srgbClr val="DA823B"/>
      </a:accent4>
      <a:accent5>
        <a:srgbClr val="625D3C"/>
      </a:accent5>
      <a:accent6>
        <a:srgbClr val="00384A"/>
      </a:accent6>
      <a:hlink>
        <a:srgbClr val="227A78"/>
      </a:hlink>
      <a:folHlink>
        <a:srgbClr val="394749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onlyoffice/8.1.0.169</Application>
  <DocSecurity>0</DocSecurity>
  <PresentationFormat>On-screen Show (4:3)</PresentationFormat>
  <Paragraphs>0</Paragraphs>
  <Slides>9</Slides>
  <Notes>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Vba32 CS.W</dc:title>
  <dc:subject/>
  <dc:creator/>
  <cp:keywords/>
  <dc:description/>
  <dc:identifier/>
  <dc:language/>
  <cp:lastModifiedBy>Резников Юрий</cp:lastModifiedBy>
  <cp:revision>8</cp:revision>
  <dcterms:modified xsi:type="dcterms:W3CDTF">2024-07-05T07:17:54Z</dcterms:modified>
  <cp:category/>
  <cp:contentStatus/>
  <cp:version/>
</cp:coreProperties>
</file>